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7"/>
    <p:sldId id="257" r:id="rId58"/>
    <p:sldId id="258" r:id="rId59"/>
    <p:sldId id="259" r:id="rId60"/>
    <p:sldId id="260" r:id="rId61"/>
    <p:sldId id="261" r:id="rId62"/>
    <p:sldId id="262" r:id="rId63"/>
    <p:sldId id="263" r:id="rId64"/>
    <p:sldId id="264" r:id="rId65"/>
    <p:sldId id="265" r:id="rId6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Poppins Bold" charset="1" panose="02000000000000000000"/>
      <p:regular r:id="rId11"/>
    </p:embeddedFont>
    <p:embeddedFont>
      <p:font typeface="Bernoru" charset="1" panose="00000A00000000000000"/>
      <p:regular r:id="rId12"/>
    </p:embeddedFont>
    <p:embeddedFont>
      <p:font typeface="Maven Pro" charset="1" panose="00000500000000000000"/>
      <p:regular r:id="rId13"/>
    </p:embeddedFont>
    <p:embeddedFont>
      <p:font typeface="Maven Pro Bold" charset="1" panose="00000800000000000000"/>
      <p:regular r:id="rId14"/>
    </p:embeddedFont>
    <p:embeddedFont>
      <p:font typeface="Maven Pro Medium" charset="1" panose="00000600000000000000"/>
      <p:regular r:id="rId15"/>
    </p:embeddedFont>
    <p:embeddedFont>
      <p:font typeface="Maven Pro Heavy" charset="1" panose="00000A00000000000000"/>
      <p:regular r:id="rId16"/>
    </p:embeddedFont>
    <p:embeddedFont>
      <p:font typeface="Playfair Display" charset="1" panose="00000500000000000000"/>
      <p:regular r:id="rId17"/>
    </p:embeddedFont>
    <p:embeddedFont>
      <p:font typeface="Playfair Display Bold" charset="1" panose="00000800000000000000"/>
      <p:regular r:id="rId18"/>
    </p:embeddedFont>
    <p:embeddedFont>
      <p:font typeface="Playfair Display Italics" charset="1" panose="00000500000000000000"/>
      <p:regular r:id="rId19"/>
    </p:embeddedFont>
    <p:embeddedFont>
      <p:font typeface="Playfair Display Bold Italics" charset="1" panose="00000800000000000000"/>
      <p:regular r:id="rId20"/>
    </p:embeddedFont>
    <p:embeddedFont>
      <p:font typeface="Playfair Display Heavy" charset="1" panose="00000A00000000000000"/>
      <p:regular r:id="rId21"/>
    </p:embeddedFont>
    <p:embeddedFont>
      <p:font typeface="Playfair Display Heavy Italics" charset="1" panose="00000A00000000000000"/>
      <p:regular r:id="rId22"/>
    </p:embeddedFont>
    <p:embeddedFont>
      <p:font typeface="Poppins" charset="1" panose="00000500000000000000"/>
      <p:regular r:id="rId23"/>
    </p:embeddedFont>
    <p:embeddedFont>
      <p:font typeface="Poppins Bold" charset="1" panose="00000800000000000000"/>
      <p:regular r:id="rId24"/>
    </p:embeddedFont>
    <p:embeddedFont>
      <p:font typeface="Poppins Italics" charset="1" panose="00000500000000000000"/>
      <p:regular r:id="rId25"/>
    </p:embeddedFont>
    <p:embeddedFont>
      <p:font typeface="Poppins Bold Italics" charset="1" panose="00000800000000000000"/>
      <p:regular r:id="rId26"/>
    </p:embeddedFont>
    <p:embeddedFont>
      <p:font typeface="Poppins Thin" charset="1" panose="00000300000000000000"/>
      <p:regular r:id="rId27"/>
    </p:embeddedFont>
    <p:embeddedFont>
      <p:font typeface="Poppins Thin Italics" charset="1" panose="00000300000000000000"/>
      <p:regular r:id="rId28"/>
    </p:embeddedFont>
    <p:embeddedFont>
      <p:font typeface="Poppins Extra-Light" charset="1" panose="00000300000000000000"/>
      <p:regular r:id="rId29"/>
    </p:embeddedFont>
    <p:embeddedFont>
      <p:font typeface="Poppins Extra-Light Italics" charset="1" panose="00000300000000000000"/>
      <p:regular r:id="rId30"/>
    </p:embeddedFont>
    <p:embeddedFont>
      <p:font typeface="Poppins Light" charset="1" panose="00000400000000000000"/>
      <p:regular r:id="rId31"/>
    </p:embeddedFont>
    <p:embeddedFont>
      <p:font typeface="Poppins Light Italics" charset="1" panose="00000400000000000000"/>
      <p:regular r:id="rId32"/>
    </p:embeddedFont>
    <p:embeddedFont>
      <p:font typeface="Poppins Medium" charset="1" panose="00000600000000000000"/>
      <p:regular r:id="rId33"/>
    </p:embeddedFont>
    <p:embeddedFont>
      <p:font typeface="Poppins Medium Italics" charset="1" panose="00000600000000000000"/>
      <p:regular r:id="rId34"/>
    </p:embeddedFont>
    <p:embeddedFont>
      <p:font typeface="Poppins Semi-Bold" charset="1" panose="00000700000000000000"/>
      <p:regular r:id="rId35"/>
    </p:embeddedFont>
    <p:embeddedFont>
      <p:font typeface="Poppins Semi-Bold Italics" charset="1" panose="00000700000000000000"/>
      <p:regular r:id="rId36"/>
    </p:embeddedFont>
    <p:embeddedFont>
      <p:font typeface="Poppins Ultra-Bold" charset="1" panose="00000900000000000000"/>
      <p:regular r:id="rId37"/>
    </p:embeddedFont>
    <p:embeddedFont>
      <p:font typeface="Poppins Ultra-Bold Italics" charset="1" panose="00000900000000000000"/>
      <p:regular r:id="rId38"/>
    </p:embeddedFont>
    <p:embeddedFont>
      <p:font typeface="Poppins Heavy" charset="1" panose="00000A00000000000000"/>
      <p:regular r:id="rId39"/>
    </p:embeddedFont>
    <p:embeddedFont>
      <p:font typeface="Poppins Heavy Italics" charset="1" panose="00000A00000000000000"/>
      <p:regular r:id="rId40"/>
    </p:embeddedFont>
    <p:embeddedFont>
      <p:font typeface="Manjari" charset="1" panose="02000503000000000000"/>
      <p:regular r:id="rId41"/>
    </p:embeddedFont>
    <p:embeddedFont>
      <p:font typeface="Manjari Bold" charset="1" panose="02000503000000000000"/>
      <p:regular r:id="rId42"/>
    </p:embeddedFont>
    <p:embeddedFont>
      <p:font typeface="Manjari Thin" charset="1" panose="00000403000000000000"/>
      <p:regular r:id="rId43"/>
    </p:embeddedFont>
    <p:embeddedFont>
      <p:font typeface="Hind Guntur" charset="1" panose="02000000000000000000"/>
      <p:regular r:id="rId44"/>
    </p:embeddedFont>
    <p:embeddedFont>
      <p:font typeface="Hind Guntur Bold" charset="1" panose="02000000000000000000"/>
      <p:regular r:id="rId45"/>
    </p:embeddedFont>
    <p:embeddedFont>
      <p:font typeface="Hind Guntur Light" charset="1" panose="02000000000000000000"/>
      <p:regular r:id="rId46"/>
    </p:embeddedFont>
    <p:embeddedFont>
      <p:font typeface="Hind Guntur Medium" charset="1" panose="02000000000000000000"/>
      <p:regular r:id="rId47"/>
    </p:embeddedFont>
    <p:embeddedFont>
      <p:font typeface="Hind Guntur Semi-Bold" charset="1" panose="02000000000000000000"/>
      <p:regular r:id="rId48"/>
    </p:embeddedFont>
    <p:embeddedFont>
      <p:font typeface="Open Sans" charset="1" panose="020B0606030504020204"/>
      <p:regular r:id="rId49"/>
    </p:embeddedFont>
    <p:embeddedFont>
      <p:font typeface="Open Sans Bold" charset="1" panose="020B0806030504020204"/>
      <p:regular r:id="rId50"/>
    </p:embeddedFont>
    <p:embeddedFont>
      <p:font typeface="Open Sans Italics" charset="1" panose="020B0606030504020204"/>
      <p:regular r:id="rId51"/>
    </p:embeddedFont>
    <p:embeddedFont>
      <p:font typeface="Open Sans Bold Italics" charset="1" panose="020B0806030504020204"/>
      <p:regular r:id="rId52"/>
    </p:embeddedFont>
    <p:embeddedFont>
      <p:font typeface="Open Sans Light" charset="1" panose="020B0306030504020204"/>
      <p:regular r:id="rId53"/>
    </p:embeddedFont>
    <p:embeddedFont>
      <p:font typeface="Open Sans Light Italics" charset="1" panose="020B0306030504020204"/>
      <p:regular r:id="rId54"/>
    </p:embeddedFont>
    <p:embeddedFont>
      <p:font typeface="Open Sans Ultra-Bold" charset="1" panose="00000000000000000000"/>
      <p:regular r:id="rId55"/>
    </p:embeddedFont>
    <p:embeddedFont>
      <p:font typeface="Open Sans Ultra-Bold Italics" charset="1" panose="000000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slides/slide1.xml" Type="http://schemas.openxmlformats.org/officeDocument/2006/relationships/slide"/><Relationship Id="rId58" Target="slides/slide2.xml" Type="http://schemas.openxmlformats.org/officeDocument/2006/relationships/slide"/><Relationship Id="rId59" Target="slides/slide3.xml" Type="http://schemas.openxmlformats.org/officeDocument/2006/relationships/slide"/><Relationship Id="rId6" Target="fonts/font6.fntdata" Type="http://schemas.openxmlformats.org/officeDocument/2006/relationships/font"/><Relationship Id="rId60" Target="slides/slide4.xml" Type="http://schemas.openxmlformats.org/officeDocument/2006/relationships/slide"/><Relationship Id="rId61" Target="slides/slide5.xml" Type="http://schemas.openxmlformats.org/officeDocument/2006/relationships/slide"/><Relationship Id="rId62" Target="slides/slide6.xml" Type="http://schemas.openxmlformats.org/officeDocument/2006/relationships/slide"/><Relationship Id="rId63" Target="slides/slide7.xml" Type="http://schemas.openxmlformats.org/officeDocument/2006/relationships/slide"/><Relationship Id="rId64" Target="slides/slide8.xml" Type="http://schemas.openxmlformats.org/officeDocument/2006/relationships/slide"/><Relationship Id="rId65" Target="slides/slide9.xml" Type="http://schemas.openxmlformats.org/officeDocument/2006/relationships/slide"/><Relationship Id="rId66"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451" r="-386" b="-9451"/>
            </a:stretch>
          </a:blipFill>
        </p:spPr>
      </p:sp>
      <p:grpSp>
        <p:nvGrpSpPr>
          <p:cNvPr name="Group 3" id="3"/>
          <p:cNvGrpSpPr/>
          <p:nvPr/>
        </p:nvGrpSpPr>
        <p:grpSpPr>
          <a:xfrm rot="0">
            <a:off x="0" y="5019"/>
            <a:ext cx="18279075" cy="10276961"/>
            <a:chOff x="0" y="0"/>
            <a:chExt cx="3404132" cy="1913890"/>
          </a:xfrm>
        </p:grpSpPr>
        <p:sp>
          <p:nvSpPr>
            <p:cNvPr name="Freeform 4" id="4"/>
            <p:cNvSpPr/>
            <p:nvPr/>
          </p:nvSpPr>
          <p:spPr>
            <a:xfrm flipH="false" flipV="false" rot="0">
              <a:off x="0" y="0"/>
              <a:ext cx="3404133" cy="1913890"/>
            </a:xfrm>
            <a:custGeom>
              <a:avLst/>
              <a:gdLst/>
              <a:ahLst/>
              <a:cxnLst/>
              <a:rect r="r" b="b" t="t" l="l"/>
              <a:pathLst>
                <a:path h="1913890" w="3404133">
                  <a:moveTo>
                    <a:pt x="0" y="0"/>
                  </a:moveTo>
                  <a:lnTo>
                    <a:pt x="3404133" y="0"/>
                  </a:lnTo>
                  <a:lnTo>
                    <a:pt x="3404133" y="1913890"/>
                  </a:lnTo>
                  <a:lnTo>
                    <a:pt x="0" y="1913890"/>
                  </a:lnTo>
                  <a:close/>
                </a:path>
              </a:pathLst>
            </a:custGeom>
            <a:solidFill>
              <a:srgbClr val="2D5540">
                <a:alpha val="84706"/>
              </a:srgbClr>
            </a:solidFill>
          </p:spPr>
        </p:sp>
      </p:grpSp>
      <p:grpSp>
        <p:nvGrpSpPr>
          <p:cNvPr name="Group 5" id="5"/>
          <p:cNvGrpSpPr/>
          <p:nvPr/>
        </p:nvGrpSpPr>
        <p:grpSpPr>
          <a:xfrm rot="0">
            <a:off x="4463" y="8568398"/>
            <a:ext cx="18279075" cy="1713583"/>
            <a:chOff x="0" y="0"/>
            <a:chExt cx="3404132" cy="319122"/>
          </a:xfrm>
        </p:grpSpPr>
        <p:sp>
          <p:nvSpPr>
            <p:cNvPr name="Freeform 6" id="6"/>
            <p:cNvSpPr/>
            <p:nvPr/>
          </p:nvSpPr>
          <p:spPr>
            <a:xfrm flipH="false" flipV="false" rot="0">
              <a:off x="0" y="0"/>
              <a:ext cx="3404133" cy="319122"/>
            </a:xfrm>
            <a:custGeom>
              <a:avLst/>
              <a:gdLst/>
              <a:ahLst/>
              <a:cxnLst/>
              <a:rect r="r" b="b" t="t" l="l"/>
              <a:pathLst>
                <a:path h="319122" w="3404133">
                  <a:moveTo>
                    <a:pt x="0" y="0"/>
                  </a:moveTo>
                  <a:lnTo>
                    <a:pt x="3404133" y="0"/>
                  </a:lnTo>
                  <a:lnTo>
                    <a:pt x="3404133" y="319122"/>
                  </a:lnTo>
                  <a:lnTo>
                    <a:pt x="0" y="319122"/>
                  </a:lnTo>
                  <a:close/>
                </a:path>
              </a:pathLst>
            </a:custGeom>
            <a:solidFill>
              <a:srgbClr val="2D5540"/>
            </a:solidFill>
          </p:spPr>
        </p:sp>
      </p:grpSp>
      <p:grpSp>
        <p:nvGrpSpPr>
          <p:cNvPr name="Group 7" id="7"/>
          <p:cNvGrpSpPr/>
          <p:nvPr/>
        </p:nvGrpSpPr>
        <p:grpSpPr>
          <a:xfrm rot="0">
            <a:off x="1028700" y="1028700"/>
            <a:ext cx="2999671" cy="587994"/>
            <a:chOff x="0" y="0"/>
            <a:chExt cx="3999561" cy="783992"/>
          </a:xfrm>
        </p:grpSpPr>
        <p:sp>
          <p:nvSpPr>
            <p:cNvPr name="Freeform 8" id="8"/>
            <p:cNvSpPr/>
            <p:nvPr/>
          </p:nvSpPr>
          <p:spPr>
            <a:xfrm flipH="false" flipV="false" rot="0">
              <a:off x="0" y="0"/>
              <a:ext cx="761185" cy="783992"/>
            </a:xfrm>
            <a:custGeom>
              <a:avLst/>
              <a:gdLst/>
              <a:ahLst/>
              <a:cxnLst/>
              <a:rect r="r" b="b" t="t" l="l"/>
              <a:pathLst>
                <a:path h="783992" w="761185">
                  <a:moveTo>
                    <a:pt x="0" y="0"/>
                  </a:moveTo>
                  <a:lnTo>
                    <a:pt x="761185" y="0"/>
                  </a:lnTo>
                  <a:lnTo>
                    <a:pt x="761185" y="783992"/>
                  </a:lnTo>
                  <a:lnTo>
                    <a:pt x="0" y="7839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057382" y="133390"/>
              <a:ext cx="2942179" cy="479391"/>
            </a:xfrm>
            <a:prstGeom prst="rect">
              <a:avLst/>
            </a:prstGeom>
          </p:spPr>
          <p:txBody>
            <a:bodyPr anchor="t" rtlCol="false" tIns="0" lIns="0" bIns="0" rIns="0">
              <a:spAutoFit/>
            </a:bodyPr>
            <a:lstStyle/>
            <a:p>
              <a:pPr>
                <a:lnSpc>
                  <a:spcPts val="3146"/>
                </a:lnSpc>
              </a:pPr>
              <a:r>
                <a:rPr lang="en-US" sz="2247">
                  <a:solidFill>
                    <a:srgbClr val="FFFFFF"/>
                  </a:solidFill>
                  <a:latin typeface="Playfair Display Bold"/>
                </a:rPr>
                <a:t>Anusha &amp; Jiya</a:t>
              </a:r>
            </a:p>
          </p:txBody>
        </p:sp>
      </p:grpSp>
      <p:sp>
        <p:nvSpPr>
          <p:cNvPr name="Freeform 10" id="10"/>
          <p:cNvSpPr/>
          <p:nvPr/>
        </p:nvSpPr>
        <p:spPr>
          <a:xfrm flipH="false" flipV="false" rot="0">
            <a:off x="1141066" y="7002287"/>
            <a:ext cx="3655815" cy="751104"/>
          </a:xfrm>
          <a:custGeom>
            <a:avLst/>
            <a:gdLst/>
            <a:ahLst/>
            <a:cxnLst/>
            <a:rect r="r" b="b" t="t" l="l"/>
            <a:pathLst>
              <a:path h="751104" w="3655815">
                <a:moveTo>
                  <a:pt x="0" y="0"/>
                </a:moveTo>
                <a:lnTo>
                  <a:pt x="3655815" y="0"/>
                </a:lnTo>
                <a:lnTo>
                  <a:pt x="3655815" y="751103"/>
                </a:lnTo>
                <a:lnTo>
                  <a:pt x="0" y="7511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781766" y="5019"/>
            <a:ext cx="8501772" cy="8563379"/>
          </a:xfrm>
          <a:custGeom>
            <a:avLst/>
            <a:gdLst/>
            <a:ahLst/>
            <a:cxnLst/>
            <a:rect r="r" b="b" t="t" l="l"/>
            <a:pathLst>
              <a:path h="8563379" w="8501772">
                <a:moveTo>
                  <a:pt x="0" y="0"/>
                </a:moveTo>
                <a:lnTo>
                  <a:pt x="8501771" y="0"/>
                </a:lnTo>
                <a:lnTo>
                  <a:pt x="8501771" y="8563379"/>
                </a:lnTo>
                <a:lnTo>
                  <a:pt x="0" y="8563379"/>
                </a:lnTo>
                <a:lnTo>
                  <a:pt x="0" y="0"/>
                </a:lnTo>
                <a:close/>
              </a:path>
            </a:pathLst>
          </a:custGeom>
          <a:blipFill>
            <a:blip r:embed="rId7"/>
            <a:stretch>
              <a:fillRect l="0" t="0" r="0" b="0"/>
            </a:stretch>
          </a:blipFill>
        </p:spPr>
      </p:sp>
      <p:sp>
        <p:nvSpPr>
          <p:cNvPr name="TextBox 12" id="12"/>
          <p:cNvSpPr txBox="true"/>
          <p:nvPr/>
        </p:nvSpPr>
        <p:spPr>
          <a:xfrm rot="0">
            <a:off x="1028700" y="2773816"/>
            <a:ext cx="8597303" cy="1075848"/>
          </a:xfrm>
          <a:prstGeom prst="rect">
            <a:avLst/>
          </a:prstGeom>
        </p:spPr>
        <p:txBody>
          <a:bodyPr anchor="t" rtlCol="false" tIns="0" lIns="0" bIns="0" rIns="0">
            <a:spAutoFit/>
          </a:bodyPr>
          <a:lstStyle/>
          <a:p>
            <a:pPr>
              <a:lnSpc>
                <a:spcPts val="8478"/>
              </a:lnSpc>
            </a:pPr>
            <a:r>
              <a:rPr lang="en-US" sz="7124">
                <a:solidFill>
                  <a:srgbClr val="FFFFFF"/>
                </a:solidFill>
                <a:latin typeface="Playfair Display Bold"/>
              </a:rPr>
              <a:t>ORGANO</a:t>
            </a:r>
          </a:p>
        </p:txBody>
      </p:sp>
      <p:sp>
        <p:nvSpPr>
          <p:cNvPr name="TextBox 13" id="13"/>
          <p:cNvSpPr txBox="true"/>
          <p:nvPr/>
        </p:nvSpPr>
        <p:spPr>
          <a:xfrm rot="0">
            <a:off x="1028700" y="3945896"/>
            <a:ext cx="7536361" cy="1197604"/>
          </a:xfrm>
          <a:prstGeom prst="rect">
            <a:avLst/>
          </a:prstGeom>
        </p:spPr>
        <p:txBody>
          <a:bodyPr anchor="t" rtlCol="false" tIns="0" lIns="0" bIns="0" rIns="0">
            <a:spAutoFit/>
          </a:bodyPr>
          <a:lstStyle/>
          <a:p>
            <a:pPr>
              <a:lnSpc>
                <a:spcPts val="3250"/>
              </a:lnSpc>
            </a:pPr>
            <a:r>
              <a:rPr lang="en-US" sz="2166">
                <a:solidFill>
                  <a:srgbClr val="FFFFFF">
                    <a:alpha val="80000"/>
                  </a:srgbClr>
                </a:solidFill>
                <a:latin typeface="Poppins"/>
              </a:rPr>
              <a:t>Affordable grocery at your door-step. </a:t>
            </a:r>
          </a:p>
          <a:p>
            <a:pPr>
              <a:lnSpc>
                <a:spcPts val="3250"/>
              </a:lnSpc>
            </a:pPr>
            <a:r>
              <a:rPr lang="en-US" sz="2166">
                <a:solidFill>
                  <a:srgbClr val="FFFFFF">
                    <a:alpha val="80000"/>
                  </a:srgbClr>
                </a:solidFill>
                <a:latin typeface="Poppins"/>
              </a:rPr>
              <a:t>Fresh. Complete. Convenient.</a:t>
            </a:r>
          </a:p>
          <a:p>
            <a:pPr>
              <a:lnSpc>
                <a:spcPts val="2950"/>
              </a:lnSpc>
            </a:pPr>
          </a:p>
        </p:txBody>
      </p:sp>
      <p:sp>
        <p:nvSpPr>
          <p:cNvPr name="TextBox 14" id="14"/>
          <p:cNvSpPr txBox="true"/>
          <p:nvPr/>
        </p:nvSpPr>
        <p:spPr>
          <a:xfrm rot="0">
            <a:off x="1871909" y="9236322"/>
            <a:ext cx="2156461" cy="377736"/>
          </a:xfrm>
          <a:prstGeom prst="rect">
            <a:avLst/>
          </a:prstGeom>
        </p:spPr>
        <p:txBody>
          <a:bodyPr anchor="t" rtlCol="false" tIns="0" lIns="0" bIns="0" rIns="0">
            <a:spAutoFit/>
          </a:bodyPr>
          <a:lstStyle/>
          <a:p>
            <a:pPr>
              <a:lnSpc>
                <a:spcPts val="3009"/>
              </a:lnSpc>
            </a:pPr>
            <a:r>
              <a:rPr lang="en-US" sz="2528">
                <a:solidFill>
                  <a:srgbClr val="FFFFFF"/>
                </a:solidFill>
                <a:latin typeface="Playfair Display Bold"/>
              </a:rPr>
              <a:t>Free Shipping</a:t>
            </a:r>
          </a:p>
        </p:txBody>
      </p:sp>
      <p:sp>
        <p:nvSpPr>
          <p:cNvPr name="TextBox 15" id="15"/>
          <p:cNvSpPr txBox="true"/>
          <p:nvPr/>
        </p:nvSpPr>
        <p:spPr>
          <a:xfrm rot="0">
            <a:off x="7830207" y="9236322"/>
            <a:ext cx="2627586" cy="377736"/>
          </a:xfrm>
          <a:prstGeom prst="rect">
            <a:avLst/>
          </a:prstGeom>
        </p:spPr>
        <p:txBody>
          <a:bodyPr anchor="t" rtlCol="false" tIns="0" lIns="0" bIns="0" rIns="0">
            <a:spAutoFit/>
          </a:bodyPr>
          <a:lstStyle/>
          <a:p>
            <a:pPr>
              <a:lnSpc>
                <a:spcPts val="3009"/>
              </a:lnSpc>
            </a:pPr>
            <a:r>
              <a:rPr lang="en-US" sz="2528">
                <a:solidFill>
                  <a:srgbClr val="FFFFFF"/>
                </a:solidFill>
                <a:latin typeface="Playfair Display Bold"/>
              </a:rPr>
              <a:t>Fresh Vegetables</a:t>
            </a:r>
          </a:p>
        </p:txBody>
      </p:sp>
      <p:sp>
        <p:nvSpPr>
          <p:cNvPr name="TextBox 16" id="16"/>
          <p:cNvSpPr txBox="true"/>
          <p:nvPr/>
        </p:nvSpPr>
        <p:spPr>
          <a:xfrm rot="0">
            <a:off x="14258268" y="9258300"/>
            <a:ext cx="1810046" cy="377736"/>
          </a:xfrm>
          <a:prstGeom prst="rect">
            <a:avLst/>
          </a:prstGeom>
        </p:spPr>
        <p:txBody>
          <a:bodyPr anchor="t" rtlCol="false" tIns="0" lIns="0" bIns="0" rIns="0">
            <a:spAutoFit/>
          </a:bodyPr>
          <a:lstStyle/>
          <a:p>
            <a:pPr>
              <a:lnSpc>
                <a:spcPts val="3009"/>
              </a:lnSpc>
            </a:pPr>
            <a:r>
              <a:rPr lang="en-US" sz="2528">
                <a:solidFill>
                  <a:srgbClr val="FFFFFF"/>
                </a:solidFill>
                <a:latin typeface="Playfair Display Bold"/>
              </a:rPr>
              <a:t>Good Price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BF1D2"/>
        </a:solidFill>
      </p:bgPr>
    </p:bg>
    <p:spTree>
      <p:nvGrpSpPr>
        <p:cNvPr id="1" name=""/>
        <p:cNvGrpSpPr/>
        <p:nvPr/>
      </p:nvGrpSpPr>
      <p:grpSpPr>
        <a:xfrm>
          <a:off x="0" y="0"/>
          <a:ext cx="0" cy="0"/>
          <a:chOff x="0" y="0"/>
          <a:chExt cx="0" cy="0"/>
        </a:xfrm>
      </p:grpSpPr>
      <p:sp>
        <p:nvSpPr>
          <p:cNvPr name="Freeform 2" id="2"/>
          <p:cNvSpPr/>
          <p:nvPr/>
        </p:nvSpPr>
        <p:spPr>
          <a:xfrm flipH="false" flipV="false" rot="0">
            <a:off x="-2063486" y="-401922"/>
            <a:ext cx="5497937" cy="3408721"/>
          </a:xfrm>
          <a:custGeom>
            <a:avLst/>
            <a:gdLst/>
            <a:ahLst/>
            <a:cxnLst/>
            <a:rect r="r" b="b" t="t" l="l"/>
            <a:pathLst>
              <a:path h="3408721" w="5497937">
                <a:moveTo>
                  <a:pt x="0" y="0"/>
                </a:moveTo>
                <a:lnTo>
                  <a:pt x="5497937" y="0"/>
                </a:lnTo>
                <a:lnTo>
                  <a:pt x="5497937" y="3408721"/>
                </a:lnTo>
                <a:lnTo>
                  <a:pt x="0" y="3408721"/>
                </a:lnTo>
                <a:lnTo>
                  <a:pt x="0" y="0"/>
                </a:lnTo>
                <a:close/>
              </a:path>
            </a:pathLst>
          </a:custGeom>
          <a:blipFill>
            <a:blip r:embed="rId2"/>
            <a:stretch>
              <a:fillRect l="0" t="0" r="0" b="0"/>
            </a:stretch>
          </a:blipFill>
        </p:spPr>
      </p:sp>
      <p:sp>
        <p:nvSpPr>
          <p:cNvPr name="TextBox 3" id="3"/>
          <p:cNvSpPr txBox="true"/>
          <p:nvPr/>
        </p:nvSpPr>
        <p:spPr>
          <a:xfrm rot="0">
            <a:off x="3434451" y="4387768"/>
            <a:ext cx="11419098" cy="1663864"/>
          </a:xfrm>
          <a:prstGeom prst="rect">
            <a:avLst/>
          </a:prstGeom>
        </p:spPr>
        <p:txBody>
          <a:bodyPr anchor="t" rtlCol="false" tIns="0" lIns="0" bIns="0" rIns="0">
            <a:spAutoFit/>
          </a:bodyPr>
          <a:lstStyle/>
          <a:p>
            <a:pPr algn="ctr">
              <a:lnSpc>
                <a:spcPts val="12768"/>
              </a:lnSpc>
            </a:pPr>
            <a:r>
              <a:rPr lang="en-US" sz="11933">
                <a:solidFill>
                  <a:srgbClr val="2C5D4D"/>
                </a:solidFill>
                <a:latin typeface="Poppins Bold"/>
              </a:rPr>
              <a:t>THANK YOU</a:t>
            </a:r>
          </a:p>
        </p:txBody>
      </p:sp>
      <p:sp>
        <p:nvSpPr>
          <p:cNvPr name="Freeform 4" id="4"/>
          <p:cNvSpPr/>
          <p:nvPr/>
        </p:nvSpPr>
        <p:spPr>
          <a:xfrm flipH="false" flipV="false" rot="0">
            <a:off x="14234355" y="7564052"/>
            <a:ext cx="5465315" cy="3388495"/>
          </a:xfrm>
          <a:custGeom>
            <a:avLst/>
            <a:gdLst/>
            <a:ahLst/>
            <a:cxnLst/>
            <a:rect r="r" b="b" t="t" l="l"/>
            <a:pathLst>
              <a:path h="3388495" w="5465315">
                <a:moveTo>
                  <a:pt x="0" y="0"/>
                </a:moveTo>
                <a:lnTo>
                  <a:pt x="5465314" y="0"/>
                </a:lnTo>
                <a:lnTo>
                  <a:pt x="5465314" y="3388496"/>
                </a:lnTo>
                <a:lnTo>
                  <a:pt x="0" y="3388496"/>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5D8"/>
        </a:solidFill>
      </p:bgPr>
    </p:bg>
    <p:spTree>
      <p:nvGrpSpPr>
        <p:cNvPr id="1" name=""/>
        <p:cNvGrpSpPr/>
        <p:nvPr/>
      </p:nvGrpSpPr>
      <p:grpSpPr>
        <a:xfrm>
          <a:off x="0" y="0"/>
          <a:ext cx="0" cy="0"/>
          <a:chOff x="0" y="0"/>
          <a:chExt cx="0" cy="0"/>
        </a:xfrm>
      </p:grpSpPr>
      <p:grpSp>
        <p:nvGrpSpPr>
          <p:cNvPr name="Group 2" id="2"/>
          <p:cNvGrpSpPr/>
          <p:nvPr/>
        </p:nvGrpSpPr>
        <p:grpSpPr>
          <a:xfrm rot="0">
            <a:off x="-10782360" y="-7349755"/>
            <a:ext cx="40944222" cy="19316187"/>
            <a:chOff x="0" y="0"/>
            <a:chExt cx="54592296" cy="25754916"/>
          </a:xfrm>
        </p:grpSpPr>
        <p:sp>
          <p:nvSpPr>
            <p:cNvPr name="Freeform 3" id="3"/>
            <p:cNvSpPr/>
            <p:nvPr/>
          </p:nvSpPr>
          <p:spPr>
            <a:xfrm flipH="false" flipV="false" rot="0">
              <a:off x="19437076" y="5217202"/>
              <a:ext cx="19794344" cy="10077121"/>
            </a:xfrm>
            <a:custGeom>
              <a:avLst/>
              <a:gdLst/>
              <a:ahLst/>
              <a:cxnLst/>
              <a:rect r="r" b="b" t="t" l="l"/>
              <a:pathLst>
                <a:path h="10077121" w="19794344">
                  <a:moveTo>
                    <a:pt x="0" y="0"/>
                  </a:moveTo>
                  <a:lnTo>
                    <a:pt x="19794343" y="0"/>
                  </a:lnTo>
                  <a:lnTo>
                    <a:pt x="19794343" y="10077121"/>
                  </a:lnTo>
                  <a:lnTo>
                    <a:pt x="0" y="100771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17779" y="10363231"/>
              <a:ext cx="19794344" cy="10077121"/>
            </a:xfrm>
            <a:custGeom>
              <a:avLst/>
              <a:gdLst/>
              <a:ahLst/>
              <a:cxnLst/>
              <a:rect r="r" b="b" t="t" l="l"/>
              <a:pathLst>
                <a:path h="10077121" w="19794344">
                  <a:moveTo>
                    <a:pt x="0" y="0"/>
                  </a:moveTo>
                  <a:lnTo>
                    <a:pt x="19794344" y="0"/>
                  </a:lnTo>
                  <a:lnTo>
                    <a:pt x="19794344" y="10077120"/>
                  </a:lnTo>
                  <a:lnTo>
                    <a:pt x="0" y="1007712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730735" y="15677796"/>
              <a:ext cx="19794344" cy="10077121"/>
            </a:xfrm>
            <a:custGeom>
              <a:avLst/>
              <a:gdLst/>
              <a:ahLst/>
              <a:cxnLst/>
              <a:rect r="r" b="b" t="t" l="l"/>
              <a:pathLst>
                <a:path h="10077121" w="19794344">
                  <a:moveTo>
                    <a:pt x="0" y="0"/>
                  </a:moveTo>
                  <a:lnTo>
                    <a:pt x="19794344" y="0"/>
                  </a:lnTo>
                  <a:lnTo>
                    <a:pt x="19794344" y="10077120"/>
                  </a:lnTo>
                  <a:lnTo>
                    <a:pt x="0" y="10077120"/>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4797952" y="15528791"/>
              <a:ext cx="19794344" cy="10077121"/>
            </a:xfrm>
            <a:custGeom>
              <a:avLst/>
              <a:gdLst/>
              <a:ahLst/>
              <a:cxnLst/>
              <a:rect r="r" b="b" t="t" l="l"/>
              <a:pathLst>
                <a:path h="10077121" w="19794344">
                  <a:moveTo>
                    <a:pt x="0" y="0"/>
                  </a:moveTo>
                  <a:lnTo>
                    <a:pt x="19794344" y="0"/>
                  </a:lnTo>
                  <a:lnTo>
                    <a:pt x="19794344" y="10077121"/>
                  </a:lnTo>
                  <a:lnTo>
                    <a:pt x="0" y="100771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0"/>
              <a:ext cx="19794344" cy="10077121"/>
            </a:xfrm>
            <a:custGeom>
              <a:avLst/>
              <a:gdLst/>
              <a:ahLst/>
              <a:cxnLst/>
              <a:rect r="r" b="b" t="t" l="l"/>
              <a:pathLst>
                <a:path h="10077121" w="19794344">
                  <a:moveTo>
                    <a:pt x="0" y="0"/>
                  </a:moveTo>
                  <a:lnTo>
                    <a:pt x="19794344" y="0"/>
                  </a:lnTo>
                  <a:lnTo>
                    <a:pt x="19794344" y="10077121"/>
                  </a:lnTo>
                  <a:lnTo>
                    <a:pt x="0" y="1007712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grpSp>
        <p:nvGrpSpPr>
          <p:cNvPr name="Group 8" id="8"/>
          <p:cNvGrpSpPr/>
          <p:nvPr/>
        </p:nvGrpSpPr>
        <p:grpSpPr>
          <a:xfrm rot="0">
            <a:off x="0" y="7251008"/>
            <a:ext cx="18288000" cy="3035992"/>
            <a:chOff x="0" y="0"/>
            <a:chExt cx="4816593" cy="799603"/>
          </a:xfrm>
        </p:grpSpPr>
        <p:sp>
          <p:nvSpPr>
            <p:cNvPr name="Freeform 9" id="9"/>
            <p:cNvSpPr/>
            <p:nvPr/>
          </p:nvSpPr>
          <p:spPr>
            <a:xfrm flipH="false" flipV="false" rot="0">
              <a:off x="0" y="0"/>
              <a:ext cx="4816592" cy="799603"/>
            </a:xfrm>
            <a:custGeom>
              <a:avLst/>
              <a:gdLst/>
              <a:ahLst/>
              <a:cxnLst/>
              <a:rect r="r" b="b" t="t" l="l"/>
              <a:pathLst>
                <a:path h="799603" w="4816592">
                  <a:moveTo>
                    <a:pt x="0" y="0"/>
                  </a:moveTo>
                  <a:lnTo>
                    <a:pt x="4816592" y="0"/>
                  </a:lnTo>
                  <a:lnTo>
                    <a:pt x="4816592" y="799603"/>
                  </a:lnTo>
                  <a:lnTo>
                    <a:pt x="0" y="799603"/>
                  </a:lnTo>
                  <a:close/>
                </a:path>
              </a:pathLst>
            </a:custGeom>
            <a:solidFill>
              <a:srgbClr val="906F3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1960"/>
                </a:lnSpc>
              </a:pPr>
            </a:p>
          </p:txBody>
        </p:sp>
      </p:grpSp>
      <p:grpSp>
        <p:nvGrpSpPr>
          <p:cNvPr name="Group 11" id="11"/>
          <p:cNvGrpSpPr/>
          <p:nvPr/>
        </p:nvGrpSpPr>
        <p:grpSpPr>
          <a:xfrm rot="0">
            <a:off x="3020251" y="2712077"/>
            <a:ext cx="4434442" cy="5486379"/>
            <a:chOff x="0" y="0"/>
            <a:chExt cx="1429395" cy="1768476"/>
          </a:xfrm>
        </p:grpSpPr>
        <p:sp>
          <p:nvSpPr>
            <p:cNvPr name="Freeform 12" id="12"/>
            <p:cNvSpPr/>
            <p:nvPr/>
          </p:nvSpPr>
          <p:spPr>
            <a:xfrm flipH="false" flipV="false" rot="0">
              <a:off x="0" y="0"/>
              <a:ext cx="1429395" cy="1768476"/>
            </a:xfrm>
            <a:custGeom>
              <a:avLst/>
              <a:gdLst/>
              <a:ahLst/>
              <a:cxnLst/>
              <a:rect r="r" b="b" t="t" l="l"/>
              <a:pathLst>
                <a:path h="1768476" w="1429395">
                  <a:moveTo>
                    <a:pt x="1304935" y="1768476"/>
                  </a:moveTo>
                  <a:lnTo>
                    <a:pt x="124460" y="1768476"/>
                  </a:lnTo>
                  <a:cubicBezTo>
                    <a:pt x="55880" y="1768476"/>
                    <a:pt x="0" y="1712596"/>
                    <a:pt x="0" y="1644016"/>
                  </a:cubicBezTo>
                  <a:lnTo>
                    <a:pt x="0" y="124460"/>
                  </a:lnTo>
                  <a:cubicBezTo>
                    <a:pt x="0" y="55880"/>
                    <a:pt x="55880" y="0"/>
                    <a:pt x="124460" y="0"/>
                  </a:cubicBezTo>
                  <a:lnTo>
                    <a:pt x="1304935" y="0"/>
                  </a:lnTo>
                  <a:cubicBezTo>
                    <a:pt x="1373515" y="0"/>
                    <a:pt x="1429395" y="55880"/>
                    <a:pt x="1429395" y="124460"/>
                  </a:cubicBezTo>
                  <a:lnTo>
                    <a:pt x="1429395" y="1644016"/>
                  </a:lnTo>
                  <a:cubicBezTo>
                    <a:pt x="1429395" y="1712596"/>
                    <a:pt x="1373515" y="1768476"/>
                    <a:pt x="1304935" y="1768476"/>
                  </a:cubicBezTo>
                  <a:close/>
                </a:path>
              </a:pathLst>
            </a:custGeom>
            <a:solidFill>
              <a:srgbClr val="FFFFFF"/>
            </a:solidFill>
          </p:spPr>
        </p:sp>
      </p:grpSp>
      <p:grpSp>
        <p:nvGrpSpPr>
          <p:cNvPr name="Group 13" id="13"/>
          <p:cNvGrpSpPr/>
          <p:nvPr/>
        </p:nvGrpSpPr>
        <p:grpSpPr>
          <a:xfrm rot="0">
            <a:off x="11076361" y="2712077"/>
            <a:ext cx="4434442" cy="5486379"/>
            <a:chOff x="0" y="0"/>
            <a:chExt cx="1429395" cy="1768476"/>
          </a:xfrm>
        </p:grpSpPr>
        <p:sp>
          <p:nvSpPr>
            <p:cNvPr name="Freeform 14" id="14"/>
            <p:cNvSpPr/>
            <p:nvPr/>
          </p:nvSpPr>
          <p:spPr>
            <a:xfrm flipH="false" flipV="false" rot="0">
              <a:off x="0" y="0"/>
              <a:ext cx="1429395" cy="1768476"/>
            </a:xfrm>
            <a:custGeom>
              <a:avLst/>
              <a:gdLst/>
              <a:ahLst/>
              <a:cxnLst/>
              <a:rect r="r" b="b" t="t" l="l"/>
              <a:pathLst>
                <a:path h="1768476" w="1429395">
                  <a:moveTo>
                    <a:pt x="1304935" y="1768476"/>
                  </a:moveTo>
                  <a:lnTo>
                    <a:pt x="124460" y="1768476"/>
                  </a:lnTo>
                  <a:cubicBezTo>
                    <a:pt x="55880" y="1768476"/>
                    <a:pt x="0" y="1712596"/>
                    <a:pt x="0" y="1644016"/>
                  </a:cubicBezTo>
                  <a:lnTo>
                    <a:pt x="0" y="124460"/>
                  </a:lnTo>
                  <a:cubicBezTo>
                    <a:pt x="0" y="55880"/>
                    <a:pt x="55880" y="0"/>
                    <a:pt x="124460" y="0"/>
                  </a:cubicBezTo>
                  <a:lnTo>
                    <a:pt x="1304935" y="0"/>
                  </a:lnTo>
                  <a:cubicBezTo>
                    <a:pt x="1373515" y="0"/>
                    <a:pt x="1429395" y="55880"/>
                    <a:pt x="1429395" y="124460"/>
                  </a:cubicBezTo>
                  <a:lnTo>
                    <a:pt x="1429395" y="1644016"/>
                  </a:lnTo>
                  <a:cubicBezTo>
                    <a:pt x="1429395" y="1712596"/>
                    <a:pt x="1373515" y="1768476"/>
                    <a:pt x="1304935" y="1768476"/>
                  </a:cubicBezTo>
                  <a:close/>
                </a:path>
              </a:pathLst>
            </a:custGeom>
            <a:solidFill>
              <a:srgbClr val="FFFFFF"/>
            </a:solidFill>
          </p:spPr>
        </p:sp>
      </p:grpSp>
      <p:sp>
        <p:nvSpPr>
          <p:cNvPr name="AutoShape 15" id="15"/>
          <p:cNvSpPr/>
          <p:nvPr/>
        </p:nvSpPr>
        <p:spPr>
          <a:xfrm>
            <a:off x="4769432" y="7274820"/>
            <a:ext cx="936079" cy="0"/>
          </a:xfrm>
          <a:prstGeom prst="line">
            <a:avLst/>
          </a:prstGeom>
          <a:ln cap="rnd" w="47625">
            <a:solidFill>
              <a:srgbClr val="906F3F"/>
            </a:solidFill>
            <a:prstDash val="sysDash"/>
            <a:headEnd type="none" len="sm" w="sm"/>
            <a:tailEnd type="none" len="sm" w="sm"/>
          </a:ln>
        </p:spPr>
      </p:sp>
      <p:sp>
        <p:nvSpPr>
          <p:cNvPr name="AutoShape 16" id="16"/>
          <p:cNvSpPr/>
          <p:nvPr/>
        </p:nvSpPr>
        <p:spPr>
          <a:xfrm>
            <a:off x="12837352" y="7251008"/>
            <a:ext cx="936079" cy="0"/>
          </a:xfrm>
          <a:prstGeom prst="line">
            <a:avLst/>
          </a:prstGeom>
          <a:ln cap="rnd" w="47625">
            <a:solidFill>
              <a:srgbClr val="906F3F"/>
            </a:solidFill>
            <a:prstDash val="sysDash"/>
            <a:headEnd type="none" len="sm" w="sm"/>
            <a:tailEnd type="none" len="sm" w="sm"/>
          </a:ln>
        </p:spPr>
      </p:sp>
      <p:grpSp>
        <p:nvGrpSpPr>
          <p:cNvPr name="Group 17" id="17"/>
          <p:cNvGrpSpPr>
            <a:grpSpLocks noChangeAspect="true"/>
          </p:cNvGrpSpPr>
          <p:nvPr/>
        </p:nvGrpSpPr>
        <p:grpSpPr>
          <a:xfrm rot="0">
            <a:off x="3835934" y="2912341"/>
            <a:ext cx="2803075" cy="2803064"/>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4340" r="0" b="-4340"/>
              </a:stretch>
            </a:blipFill>
          </p:spPr>
        </p:sp>
      </p:grpSp>
      <p:sp>
        <p:nvSpPr>
          <p:cNvPr name="Freeform 19" id="19"/>
          <p:cNvSpPr/>
          <p:nvPr/>
        </p:nvSpPr>
        <p:spPr>
          <a:xfrm flipH="false" flipV="false" rot="2875448">
            <a:off x="-1014708" y="-1601626"/>
            <a:ext cx="3943170" cy="5673626"/>
          </a:xfrm>
          <a:custGeom>
            <a:avLst/>
            <a:gdLst/>
            <a:ahLst/>
            <a:cxnLst/>
            <a:rect r="r" b="b" t="t" l="l"/>
            <a:pathLst>
              <a:path h="5673626" w="3943170">
                <a:moveTo>
                  <a:pt x="0" y="0"/>
                </a:moveTo>
                <a:lnTo>
                  <a:pt x="3943169" y="0"/>
                </a:lnTo>
                <a:lnTo>
                  <a:pt x="3943169" y="5673626"/>
                </a:lnTo>
                <a:lnTo>
                  <a:pt x="0" y="5673626"/>
                </a:lnTo>
                <a:lnTo>
                  <a:pt x="0" y="0"/>
                </a:lnTo>
                <a:close/>
              </a:path>
            </a:pathLst>
          </a:custGeom>
          <a:blipFill>
            <a:blip r:embed="rId5"/>
            <a:stretch>
              <a:fillRect l="0" t="0" r="0" b="0"/>
            </a:stretch>
          </a:blipFill>
        </p:spPr>
      </p:sp>
      <p:sp>
        <p:nvSpPr>
          <p:cNvPr name="Freeform 20" id="20"/>
          <p:cNvSpPr/>
          <p:nvPr/>
        </p:nvSpPr>
        <p:spPr>
          <a:xfrm flipH="true" flipV="false" rot="-2571168">
            <a:off x="15639788" y="-1808113"/>
            <a:ext cx="3943170" cy="5673626"/>
          </a:xfrm>
          <a:custGeom>
            <a:avLst/>
            <a:gdLst/>
            <a:ahLst/>
            <a:cxnLst/>
            <a:rect r="r" b="b" t="t" l="l"/>
            <a:pathLst>
              <a:path h="5673626" w="3943170">
                <a:moveTo>
                  <a:pt x="3943170" y="0"/>
                </a:moveTo>
                <a:lnTo>
                  <a:pt x="0" y="0"/>
                </a:lnTo>
                <a:lnTo>
                  <a:pt x="0" y="5673626"/>
                </a:lnTo>
                <a:lnTo>
                  <a:pt x="3943170" y="5673626"/>
                </a:lnTo>
                <a:lnTo>
                  <a:pt x="3943170" y="0"/>
                </a:lnTo>
                <a:close/>
              </a:path>
            </a:pathLst>
          </a:custGeom>
          <a:blipFill>
            <a:blip r:embed="rId5"/>
            <a:stretch>
              <a:fillRect l="0" t="0" r="0" b="0"/>
            </a:stretch>
          </a:blipFill>
        </p:spPr>
      </p:sp>
      <p:grpSp>
        <p:nvGrpSpPr>
          <p:cNvPr name="Group 21" id="21"/>
          <p:cNvGrpSpPr>
            <a:grpSpLocks noChangeAspect="true"/>
          </p:cNvGrpSpPr>
          <p:nvPr/>
        </p:nvGrpSpPr>
        <p:grpSpPr>
          <a:xfrm rot="0">
            <a:off x="11903854" y="2912341"/>
            <a:ext cx="2803075" cy="2803064"/>
            <a:chOff x="0" y="0"/>
            <a:chExt cx="6350000" cy="6349975"/>
          </a:xfrm>
        </p:grpSpPr>
        <p:sp>
          <p:nvSpPr>
            <p:cNvPr name="Freeform 22" id="2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9689" r="0" b="-9689"/>
              </a:stretch>
            </a:blipFill>
          </p:spPr>
        </p:sp>
      </p:grpSp>
      <p:sp>
        <p:nvSpPr>
          <p:cNvPr name="TextBox 23" id="23"/>
          <p:cNvSpPr txBox="true"/>
          <p:nvPr/>
        </p:nvSpPr>
        <p:spPr>
          <a:xfrm rot="0">
            <a:off x="5202575" y="749927"/>
            <a:ext cx="7882850" cy="1285875"/>
          </a:xfrm>
          <a:prstGeom prst="rect">
            <a:avLst/>
          </a:prstGeom>
        </p:spPr>
        <p:txBody>
          <a:bodyPr anchor="t" rtlCol="false" tIns="0" lIns="0" bIns="0" rIns="0">
            <a:spAutoFit/>
          </a:bodyPr>
          <a:lstStyle/>
          <a:p>
            <a:pPr algn="ctr">
              <a:lnSpc>
                <a:spcPts val="10157"/>
              </a:lnSpc>
            </a:pPr>
            <a:r>
              <a:rPr lang="en-US" sz="8464">
                <a:solidFill>
                  <a:srgbClr val="906F3F"/>
                </a:solidFill>
                <a:latin typeface="Fredoka One Bold"/>
              </a:rPr>
              <a:t>OUR TEAM</a:t>
            </a:r>
          </a:p>
        </p:txBody>
      </p:sp>
      <p:sp>
        <p:nvSpPr>
          <p:cNvPr name="TextBox 24" id="24"/>
          <p:cNvSpPr txBox="true"/>
          <p:nvPr/>
        </p:nvSpPr>
        <p:spPr>
          <a:xfrm rot="0">
            <a:off x="3689789" y="6525269"/>
            <a:ext cx="3025572" cy="458402"/>
          </a:xfrm>
          <a:prstGeom prst="rect">
            <a:avLst/>
          </a:prstGeom>
        </p:spPr>
        <p:txBody>
          <a:bodyPr anchor="t" rtlCol="false" tIns="0" lIns="0" bIns="0" rIns="0">
            <a:spAutoFit/>
          </a:bodyPr>
          <a:lstStyle/>
          <a:p>
            <a:pPr algn="ctr">
              <a:lnSpc>
                <a:spcPts val="3608"/>
              </a:lnSpc>
              <a:spcBef>
                <a:spcPct val="0"/>
              </a:spcBef>
            </a:pPr>
            <a:r>
              <a:rPr lang="en-US" sz="2577">
                <a:solidFill>
                  <a:srgbClr val="664C25"/>
                </a:solidFill>
                <a:latin typeface="Manjari"/>
              </a:rPr>
              <a:t>B.TECH CSE CORE</a:t>
            </a:r>
          </a:p>
        </p:txBody>
      </p:sp>
      <p:sp>
        <p:nvSpPr>
          <p:cNvPr name="TextBox 25" id="25"/>
          <p:cNvSpPr txBox="true"/>
          <p:nvPr/>
        </p:nvSpPr>
        <p:spPr>
          <a:xfrm rot="0">
            <a:off x="11824068" y="6525269"/>
            <a:ext cx="2962647" cy="458402"/>
          </a:xfrm>
          <a:prstGeom prst="rect">
            <a:avLst/>
          </a:prstGeom>
        </p:spPr>
        <p:txBody>
          <a:bodyPr anchor="t" rtlCol="false" tIns="0" lIns="0" bIns="0" rIns="0">
            <a:spAutoFit/>
          </a:bodyPr>
          <a:lstStyle/>
          <a:p>
            <a:pPr algn="ctr">
              <a:lnSpc>
                <a:spcPts val="3608"/>
              </a:lnSpc>
              <a:spcBef>
                <a:spcPct val="0"/>
              </a:spcBef>
            </a:pPr>
            <a:r>
              <a:rPr lang="en-US" sz="2577">
                <a:solidFill>
                  <a:srgbClr val="664C25"/>
                </a:solidFill>
                <a:latin typeface="Manjari"/>
              </a:rPr>
              <a:t>B.TECH CSE CORE</a:t>
            </a:r>
          </a:p>
        </p:txBody>
      </p:sp>
      <p:sp>
        <p:nvSpPr>
          <p:cNvPr name="TextBox 26" id="26"/>
          <p:cNvSpPr txBox="true"/>
          <p:nvPr/>
        </p:nvSpPr>
        <p:spPr>
          <a:xfrm rot="0">
            <a:off x="3632430" y="5801791"/>
            <a:ext cx="3082932" cy="570440"/>
          </a:xfrm>
          <a:prstGeom prst="rect">
            <a:avLst/>
          </a:prstGeom>
        </p:spPr>
        <p:txBody>
          <a:bodyPr anchor="t" rtlCol="false" tIns="0" lIns="0" bIns="0" rIns="0">
            <a:spAutoFit/>
          </a:bodyPr>
          <a:lstStyle/>
          <a:p>
            <a:pPr algn="ctr">
              <a:lnSpc>
                <a:spcPts val="4783"/>
              </a:lnSpc>
              <a:spcBef>
                <a:spcPct val="0"/>
              </a:spcBef>
            </a:pPr>
            <a:r>
              <a:rPr lang="en-US" sz="3416">
                <a:solidFill>
                  <a:srgbClr val="906F3F"/>
                </a:solidFill>
                <a:latin typeface="Fredoka One Bold"/>
              </a:rPr>
              <a:t>Anusha Gupta</a:t>
            </a:r>
          </a:p>
        </p:txBody>
      </p:sp>
      <p:sp>
        <p:nvSpPr>
          <p:cNvPr name="TextBox 27" id="27"/>
          <p:cNvSpPr txBox="true"/>
          <p:nvPr/>
        </p:nvSpPr>
        <p:spPr>
          <a:xfrm rot="0">
            <a:off x="11824068" y="5801791"/>
            <a:ext cx="2939028" cy="570440"/>
          </a:xfrm>
          <a:prstGeom prst="rect">
            <a:avLst/>
          </a:prstGeom>
        </p:spPr>
        <p:txBody>
          <a:bodyPr anchor="t" rtlCol="false" tIns="0" lIns="0" bIns="0" rIns="0">
            <a:spAutoFit/>
          </a:bodyPr>
          <a:lstStyle/>
          <a:p>
            <a:pPr algn="ctr">
              <a:lnSpc>
                <a:spcPts val="4783"/>
              </a:lnSpc>
              <a:spcBef>
                <a:spcPct val="0"/>
              </a:spcBef>
            </a:pPr>
            <a:r>
              <a:rPr lang="en-US" sz="3416">
                <a:solidFill>
                  <a:srgbClr val="906F3F"/>
                </a:solidFill>
                <a:latin typeface="Fredoka One Bold"/>
              </a:rPr>
              <a:t>Jiya Singh</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3D5D30"/>
        </a:solidFill>
      </p:bgPr>
    </p:bg>
    <p:spTree>
      <p:nvGrpSpPr>
        <p:cNvPr id="1" name=""/>
        <p:cNvGrpSpPr/>
        <p:nvPr/>
      </p:nvGrpSpPr>
      <p:grpSpPr>
        <a:xfrm>
          <a:off x="0" y="0"/>
          <a:ext cx="0" cy="0"/>
          <a:chOff x="0" y="0"/>
          <a:chExt cx="0" cy="0"/>
        </a:xfrm>
      </p:grpSpPr>
      <p:grpSp>
        <p:nvGrpSpPr>
          <p:cNvPr name="Group 2" id="2"/>
          <p:cNvGrpSpPr/>
          <p:nvPr/>
        </p:nvGrpSpPr>
        <p:grpSpPr>
          <a:xfrm rot="0">
            <a:off x="2446585" y="2955626"/>
            <a:ext cx="6462346" cy="963157"/>
            <a:chOff x="0" y="0"/>
            <a:chExt cx="1702017" cy="253671"/>
          </a:xfrm>
        </p:grpSpPr>
        <p:sp>
          <p:nvSpPr>
            <p:cNvPr name="Freeform 3" id="3"/>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46585" y="4264065"/>
            <a:ext cx="6462346" cy="963157"/>
            <a:chOff x="0" y="0"/>
            <a:chExt cx="1702017" cy="253671"/>
          </a:xfrm>
        </p:grpSpPr>
        <p:sp>
          <p:nvSpPr>
            <p:cNvPr name="Freeform 6" id="6"/>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46585" y="5570122"/>
            <a:ext cx="6462346" cy="963157"/>
            <a:chOff x="0" y="0"/>
            <a:chExt cx="1702017" cy="253671"/>
          </a:xfrm>
        </p:grpSpPr>
        <p:sp>
          <p:nvSpPr>
            <p:cNvPr name="Freeform 9" id="9"/>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446585" y="6876180"/>
            <a:ext cx="6462346" cy="963157"/>
            <a:chOff x="0" y="0"/>
            <a:chExt cx="1702017" cy="253671"/>
          </a:xfrm>
        </p:grpSpPr>
        <p:sp>
          <p:nvSpPr>
            <p:cNvPr name="Freeform 12" id="12"/>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446585" y="8182237"/>
            <a:ext cx="6462346" cy="963157"/>
            <a:chOff x="0" y="0"/>
            <a:chExt cx="1702017" cy="253671"/>
          </a:xfrm>
        </p:grpSpPr>
        <p:sp>
          <p:nvSpPr>
            <p:cNvPr name="Freeform 15" id="15"/>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16" id="1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962625" y="2865792"/>
            <a:ext cx="1142825" cy="1142825"/>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962625" y="4174231"/>
            <a:ext cx="1142825" cy="1142825"/>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962625" y="5478981"/>
            <a:ext cx="1142825" cy="1142825"/>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962625" y="6787420"/>
            <a:ext cx="1142825" cy="1142825"/>
            <a:chOff x="0" y="0"/>
            <a:chExt cx="812800" cy="812800"/>
          </a:xfrm>
        </p:grpSpPr>
        <p:sp>
          <p:nvSpPr>
            <p:cNvPr name="Freeform 27" id="2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962625" y="8092170"/>
            <a:ext cx="1142825" cy="1142825"/>
            <a:chOff x="0" y="0"/>
            <a:chExt cx="812800" cy="812800"/>
          </a:xfrm>
        </p:grpSpPr>
        <p:sp>
          <p:nvSpPr>
            <p:cNvPr name="Freeform 30" id="3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863029" y="2955626"/>
            <a:ext cx="6462346" cy="963157"/>
            <a:chOff x="0" y="0"/>
            <a:chExt cx="1702017" cy="253671"/>
          </a:xfrm>
        </p:grpSpPr>
        <p:sp>
          <p:nvSpPr>
            <p:cNvPr name="Freeform 33" id="33"/>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34" id="3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9863029" y="4264065"/>
            <a:ext cx="6462346" cy="963157"/>
            <a:chOff x="0" y="0"/>
            <a:chExt cx="1702017" cy="253671"/>
          </a:xfrm>
        </p:grpSpPr>
        <p:sp>
          <p:nvSpPr>
            <p:cNvPr name="Freeform 36" id="36"/>
            <p:cNvSpPr/>
            <p:nvPr/>
          </p:nvSpPr>
          <p:spPr>
            <a:xfrm flipH="false" flipV="false" rot="0">
              <a:off x="0" y="0"/>
              <a:ext cx="1702017" cy="253671"/>
            </a:xfrm>
            <a:custGeom>
              <a:avLst/>
              <a:gdLst/>
              <a:ahLst/>
              <a:cxnLst/>
              <a:rect r="r" b="b" t="t" l="l"/>
              <a:pathLst>
                <a:path h="253671" w="1702017">
                  <a:moveTo>
                    <a:pt x="61098" y="0"/>
                  </a:moveTo>
                  <a:lnTo>
                    <a:pt x="1640919" y="0"/>
                  </a:lnTo>
                  <a:cubicBezTo>
                    <a:pt x="1674663" y="0"/>
                    <a:pt x="1702017" y="27355"/>
                    <a:pt x="1702017" y="61098"/>
                  </a:cubicBezTo>
                  <a:lnTo>
                    <a:pt x="1702017" y="192573"/>
                  </a:lnTo>
                  <a:cubicBezTo>
                    <a:pt x="1702017" y="208777"/>
                    <a:pt x="1695580" y="224318"/>
                    <a:pt x="1684122" y="235776"/>
                  </a:cubicBezTo>
                  <a:cubicBezTo>
                    <a:pt x="1672664" y="247234"/>
                    <a:pt x="1657123" y="253671"/>
                    <a:pt x="1640919" y="253671"/>
                  </a:cubicBezTo>
                  <a:lnTo>
                    <a:pt x="61098" y="253671"/>
                  </a:lnTo>
                  <a:cubicBezTo>
                    <a:pt x="44894" y="253671"/>
                    <a:pt x="29353" y="247234"/>
                    <a:pt x="17895" y="235776"/>
                  </a:cubicBezTo>
                  <a:cubicBezTo>
                    <a:pt x="6437" y="224318"/>
                    <a:pt x="0" y="208777"/>
                    <a:pt x="0" y="192573"/>
                  </a:cubicBezTo>
                  <a:lnTo>
                    <a:pt x="0" y="61098"/>
                  </a:lnTo>
                  <a:cubicBezTo>
                    <a:pt x="0" y="44894"/>
                    <a:pt x="6437" y="29353"/>
                    <a:pt x="17895" y="17895"/>
                  </a:cubicBezTo>
                  <a:cubicBezTo>
                    <a:pt x="29353" y="6437"/>
                    <a:pt x="44894" y="0"/>
                    <a:pt x="61098" y="0"/>
                  </a:cubicBezTo>
                  <a:close/>
                </a:path>
              </a:pathLst>
            </a:custGeom>
            <a:solidFill>
              <a:srgbClr val="5D7F4E"/>
            </a:solidFill>
          </p:spPr>
        </p:sp>
        <p:sp>
          <p:nvSpPr>
            <p:cNvPr name="TextBox 37" id="3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9379069" y="2865792"/>
            <a:ext cx="1142825" cy="1142825"/>
            <a:chOff x="0" y="0"/>
            <a:chExt cx="812800" cy="812800"/>
          </a:xfrm>
        </p:grpSpPr>
        <p:sp>
          <p:nvSpPr>
            <p:cNvPr name="Freeform 39" id="3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9379069" y="4174231"/>
            <a:ext cx="1142825" cy="1142825"/>
            <a:chOff x="0" y="0"/>
            <a:chExt cx="812800" cy="812800"/>
          </a:xfrm>
        </p:grpSpPr>
        <p:sp>
          <p:nvSpPr>
            <p:cNvPr name="Freeform 42" id="4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2AF86"/>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3248597" y="1000125"/>
            <a:ext cx="11790807" cy="1608689"/>
          </a:xfrm>
          <a:prstGeom prst="rect">
            <a:avLst/>
          </a:prstGeom>
        </p:spPr>
        <p:txBody>
          <a:bodyPr anchor="t" rtlCol="false" tIns="0" lIns="0" bIns="0" rIns="0">
            <a:spAutoFit/>
          </a:bodyPr>
          <a:lstStyle/>
          <a:p>
            <a:pPr algn="ctr">
              <a:lnSpc>
                <a:spcPts val="13182"/>
              </a:lnSpc>
            </a:pPr>
            <a:r>
              <a:rPr lang="en-US" sz="9415">
                <a:solidFill>
                  <a:srgbClr val="FFFFFF"/>
                </a:solidFill>
                <a:latin typeface="Hind Guntur Bold"/>
              </a:rPr>
              <a:t>TABLE OF CONTENTS</a:t>
            </a:r>
          </a:p>
        </p:txBody>
      </p:sp>
      <p:sp>
        <p:nvSpPr>
          <p:cNvPr name="TextBox 45" id="45"/>
          <p:cNvSpPr txBox="true"/>
          <p:nvPr/>
        </p:nvSpPr>
        <p:spPr>
          <a:xfrm rot="0">
            <a:off x="3248597" y="2990828"/>
            <a:ext cx="5193262"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Introduction</a:t>
            </a:r>
          </a:p>
        </p:txBody>
      </p:sp>
      <p:sp>
        <p:nvSpPr>
          <p:cNvPr name="TextBox 46" id="46"/>
          <p:cNvSpPr txBox="true"/>
          <p:nvPr/>
        </p:nvSpPr>
        <p:spPr>
          <a:xfrm rot="0">
            <a:off x="2967435" y="5640077"/>
            <a:ext cx="5660334"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Working Principle</a:t>
            </a:r>
          </a:p>
        </p:txBody>
      </p:sp>
      <p:sp>
        <p:nvSpPr>
          <p:cNvPr name="TextBox 47" id="47"/>
          <p:cNvSpPr txBox="true"/>
          <p:nvPr/>
        </p:nvSpPr>
        <p:spPr>
          <a:xfrm rot="0">
            <a:off x="2919810" y="6944827"/>
            <a:ext cx="5660334"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  Marketing Strategies</a:t>
            </a:r>
          </a:p>
        </p:txBody>
      </p:sp>
      <p:sp>
        <p:nvSpPr>
          <p:cNvPr name="TextBox 48" id="48"/>
          <p:cNvSpPr txBox="true"/>
          <p:nvPr/>
        </p:nvSpPr>
        <p:spPr>
          <a:xfrm rot="0">
            <a:off x="2919810" y="8235045"/>
            <a:ext cx="5660334"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SWOT Analysis</a:t>
            </a:r>
          </a:p>
        </p:txBody>
      </p:sp>
      <p:sp>
        <p:nvSpPr>
          <p:cNvPr name="TextBox 49" id="49"/>
          <p:cNvSpPr txBox="true"/>
          <p:nvPr/>
        </p:nvSpPr>
        <p:spPr>
          <a:xfrm rot="0">
            <a:off x="10349760" y="2990828"/>
            <a:ext cx="5660334"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Conclusion</a:t>
            </a:r>
          </a:p>
        </p:txBody>
      </p:sp>
      <p:sp>
        <p:nvSpPr>
          <p:cNvPr name="TextBox 50" id="50"/>
          <p:cNvSpPr txBox="true"/>
          <p:nvPr/>
        </p:nvSpPr>
        <p:spPr>
          <a:xfrm rot="0">
            <a:off x="10330710" y="4309309"/>
            <a:ext cx="5660334"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Thank You</a:t>
            </a:r>
          </a:p>
        </p:txBody>
      </p:sp>
      <p:sp>
        <p:nvSpPr>
          <p:cNvPr name="TextBox 51" id="51"/>
          <p:cNvSpPr txBox="true"/>
          <p:nvPr/>
        </p:nvSpPr>
        <p:spPr>
          <a:xfrm rot="0">
            <a:off x="2015000" y="3086721"/>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01</a:t>
            </a:r>
          </a:p>
        </p:txBody>
      </p:sp>
      <p:sp>
        <p:nvSpPr>
          <p:cNvPr name="TextBox 52" id="52"/>
          <p:cNvSpPr txBox="true"/>
          <p:nvPr/>
        </p:nvSpPr>
        <p:spPr>
          <a:xfrm rot="0">
            <a:off x="2034050" y="4389365"/>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02</a:t>
            </a:r>
          </a:p>
        </p:txBody>
      </p:sp>
      <p:sp>
        <p:nvSpPr>
          <p:cNvPr name="TextBox 53" id="53"/>
          <p:cNvSpPr txBox="true"/>
          <p:nvPr/>
        </p:nvSpPr>
        <p:spPr>
          <a:xfrm rot="0">
            <a:off x="2048294" y="5698056"/>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03</a:t>
            </a:r>
          </a:p>
        </p:txBody>
      </p:sp>
      <p:sp>
        <p:nvSpPr>
          <p:cNvPr name="TextBox 54" id="54"/>
          <p:cNvSpPr txBox="true"/>
          <p:nvPr/>
        </p:nvSpPr>
        <p:spPr>
          <a:xfrm rot="0">
            <a:off x="2048294" y="7002806"/>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04</a:t>
            </a:r>
          </a:p>
        </p:txBody>
      </p:sp>
      <p:sp>
        <p:nvSpPr>
          <p:cNvPr name="TextBox 55" id="55"/>
          <p:cNvSpPr txBox="true"/>
          <p:nvPr/>
        </p:nvSpPr>
        <p:spPr>
          <a:xfrm rot="0">
            <a:off x="2034050" y="8292195"/>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05</a:t>
            </a:r>
          </a:p>
        </p:txBody>
      </p:sp>
      <p:sp>
        <p:nvSpPr>
          <p:cNvPr name="TextBox 56" id="56"/>
          <p:cNvSpPr txBox="true"/>
          <p:nvPr/>
        </p:nvSpPr>
        <p:spPr>
          <a:xfrm rot="0">
            <a:off x="9454475" y="3086721"/>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06</a:t>
            </a:r>
          </a:p>
        </p:txBody>
      </p:sp>
      <p:sp>
        <p:nvSpPr>
          <p:cNvPr name="TextBox 57" id="57"/>
          <p:cNvSpPr txBox="true"/>
          <p:nvPr/>
        </p:nvSpPr>
        <p:spPr>
          <a:xfrm rot="0">
            <a:off x="9464739" y="4389365"/>
            <a:ext cx="971485" cy="820810"/>
          </a:xfrm>
          <a:prstGeom prst="rect">
            <a:avLst/>
          </a:prstGeom>
        </p:spPr>
        <p:txBody>
          <a:bodyPr anchor="t" rtlCol="false" tIns="0" lIns="0" bIns="0" rIns="0">
            <a:spAutoFit/>
          </a:bodyPr>
          <a:lstStyle/>
          <a:p>
            <a:pPr algn="ctr">
              <a:lnSpc>
                <a:spcPts val="6725"/>
              </a:lnSpc>
            </a:pPr>
            <a:r>
              <a:rPr lang="en-US" sz="4803">
                <a:solidFill>
                  <a:srgbClr val="244915"/>
                </a:solidFill>
                <a:latin typeface="Hind Guntur Bold"/>
              </a:rPr>
              <a:t>07</a:t>
            </a:r>
          </a:p>
        </p:txBody>
      </p:sp>
      <p:grpSp>
        <p:nvGrpSpPr>
          <p:cNvPr name="Group 58" id="58"/>
          <p:cNvGrpSpPr/>
          <p:nvPr/>
        </p:nvGrpSpPr>
        <p:grpSpPr>
          <a:xfrm rot="0">
            <a:off x="-1447280" y="-1696549"/>
            <a:ext cx="3981317" cy="3981317"/>
            <a:chOff x="0" y="0"/>
            <a:chExt cx="812800" cy="812800"/>
          </a:xfrm>
        </p:grpSpPr>
        <p:sp>
          <p:nvSpPr>
            <p:cNvPr name="Freeform 59" id="5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7F4E"/>
            </a:solidFill>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1" id="61"/>
          <p:cNvGrpSpPr/>
          <p:nvPr/>
        </p:nvGrpSpPr>
        <p:grpSpPr>
          <a:xfrm rot="0">
            <a:off x="16325375" y="8387445"/>
            <a:ext cx="3981317" cy="3981317"/>
            <a:chOff x="0" y="0"/>
            <a:chExt cx="812800" cy="812800"/>
          </a:xfrm>
        </p:grpSpPr>
        <p:sp>
          <p:nvSpPr>
            <p:cNvPr name="Freeform 62" id="6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7F4E"/>
            </a:solidFill>
          </p:spPr>
        </p:sp>
        <p:sp>
          <p:nvSpPr>
            <p:cNvPr name="TextBox 63" id="6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4" id="64"/>
          <p:cNvGrpSpPr/>
          <p:nvPr/>
        </p:nvGrpSpPr>
        <p:grpSpPr>
          <a:xfrm rot="0">
            <a:off x="455346" y="2382272"/>
            <a:ext cx="573354" cy="573354"/>
            <a:chOff x="0" y="0"/>
            <a:chExt cx="812800" cy="812800"/>
          </a:xfrm>
        </p:grpSpPr>
        <p:sp>
          <p:nvSpPr>
            <p:cNvPr name="Freeform 65" id="6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7F4E"/>
            </a:solidFill>
          </p:spPr>
        </p:sp>
        <p:sp>
          <p:nvSpPr>
            <p:cNvPr name="TextBox 66" id="6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7" id="67"/>
          <p:cNvGrpSpPr/>
          <p:nvPr/>
        </p:nvGrpSpPr>
        <p:grpSpPr>
          <a:xfrm rot="0">
            <a:off x="17354075" y="7396747"/>
            <a:ext cx="573354" cy="573354"/>
            <a:chOff x="0" y="0"/>
            <a:chExt cx="812800" cy="812800"/>
          </a:xfrm>
        </p:grpSpPr>
        <p:sp>
          <p:nvSpPr>
            <p:cNvPr name="Freeform 68" id="6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D7F4E"/>
            </a:solidFill>
          </p:spPr>
        </p:sp>
        <p:sp>
          <p:nvSpPr>
            <p:cNvPr name="TextBox 69" id="6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70" id="70"/>
          <p:cNvSpPr txBox="true"/>
          <p:nvPr/>
        </p:nvSpPr>
        <p:spPr>
          <a:xfrm rot="0">
            <a:off x="3248597" y="4299784"/>
            <a:ext cx="5193262" cy="738597"/>
          </a:xfrm>
          <a:prstGeom prst="rect">
            <a:avLst/>
          </a:prstGeom>
        </p:spPr>
        <p:txBody>
          <a:bodyPr anchor="t" rtlCol="false" tIns="0" lIns="0" bIns="0" rIns="0">
            <a:spAutoFit/>
          </a:bodyPr>
          <a:lstStyle/>
          <a:p>
            <a:pPr algn="ctr">
              <a:lnSpc>
                <a:spcPts val="6014"/>
              </a:lnSpc>
            </a:pPr>
            <a:r>
              <a:rPr lang="en-US" sz="4296">
                <a:solidFill>
                  <a:srgbClr val="FFFFFF"/>
                </a:solidFill>
                <a:latin typeface="Maven Pro"/>
              </a:rPr>
              <a:t>About Our Idea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76587" y="6086011"/>
            <a:ext cx="675501" cy="675501"/>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2AF86"/>
            </a:solidFill>
          </p:spPr>
        </p:sp>
      </p:grpSp>
      <p:grpSp>
        <p:nvGrpSpPr>
          <p:cNvPr name="Group 4" id="4"/>
          <p:cNvGrpSpPr/>
          <p:nvPr/>
        </p:nvGrpSpPr>
        <p:grpSpPr>
          <a:xfrm rot="0">
            <a:off x="11276587" y="7345942"/>
            <a:ext cx="5579264" cy="1276137"/>
            <a:chOff x="0" y="0"/>
            <a:chExt cx="7439018" cy="1701516"/>
          </a:xfrm>
        </p:grpSpPr>
        <p:grpSp>
          <p:nvGrpSpPr>
            <p:cNvPr name="Group 5" id="5"/>
            <p:cNvGrpSpPr/>
            <p:nvPr/>
          </p:nvGrpSpPr>
          <p:grpSpPr>
            <a:xfrm rot="0">
              <a:off x="0" y="0"/>
              <a:ext cx="900668" cy="900668"/>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2AF86"/>
              </a:solidFill>
            </p:spPr>
          </p:sp>
        </p:grpSp>
        <p:sp>
          <p:nvSpPr>
            <p:cNvPr name="TextBox 7" id="7"/>
            <p:cNvSpPr txBox="true"/>
            <p:nvPr/>
          </p:nvSpPr>
          <p:spPr>
            <a:xfrm rot="0">
              <a:off x="1167554" y="198510"/>
              <a:ext cx="6271464" cy="1503006"/>
            </a:xfrm>
            <a:prstGeom prst="rect">
              <a:avLst/>
            </a:prstGeom>
          </p:spPr>
          <p:txBody>
            <a:bodyPr anchor="t" rtlCol="false" tIns="0" lIns="0" bIns="0" rIns="0">
              <a:spAutoFit/>
            </a:bodyPr>
            <a:lstStyle/>
            <a:p>
              <a:pPr>
                <a:lnSpc>
                  <a:spcPts val="3009"/>
                </a:lnSpc>
              </a:pPr>
              <a:r>
                <a:rPr lang="en-US" sz="2528">
                  <a:solidFill>
                    <a:srgbClr val="292929"/>
                  </a:solidFill>
                  <a:latin typeface="Playfair Display Bold"/>
                </a:rPr>
                <a:t>Personalized recommendations based on previous orders and choices.</a:t>
              </a:r>
            </a:p>
          </p:txBody>
        </p:sp>
      </p:grpSp>
      <p:sp>
        <p:nvSpPr>
          <p:cNvPr name="Freeform 8" id="8"/>
          <p:cNvSpPr/>
          <p:nvPr/>
        </p:nvSpPr>
        <p:spPr>
          <a:xfrm flipH="false" flipV="false" rot="-10800000">
            <a:off x="14874302" y="7585123"/>
            <a:ext cx="4762075" cy="4762075"/>
          </a:xfrm>
          <a:custGeom>
            <a:avLst/>
            <a:gdLst/>
            <a:ahLst/>
            <a:cxnLst/>
            <a:rect r="r" b="b" t="t" l="l"/>
            <a:pathLst>
              <a:path h="4762075" w="4762075">
                <a:moveTo>
                  <a:pt x="0" y="0"/>
                </a:moveTo>
                <a:lnTo>
                  <a:pt x="4762075" y="0"/>
                </a:lnTo>
                <a:lnTo>
                  <a:pt x="4762075" y="4762075"/>
                </a:lnTo>
                <a:lnTo>
                  <a:pt x="0" y="47620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85704">
            <a:off x="-1216753" y="-1405564"/>
            <a:ext cx="4172219" cy="4172219"/>
          </a:xfrm>
          <a:custGeom>
            <a:avLst/>
            <a:gdLst/>
            <a:ahLst/>
            <a:cxnLst/>
            <a:rect r="r" b="b" t="t" l="l"/>
            <a:pathLst>
              <a:path h="4172219" w="4172219">
                <a:moveTo>
                  <a:pt x="0" y="0"/>
                </a:moveTo>
                <a:lnTo>
                  <a:pt x="4172219" y="0"/>
                </a:lnTo>
                <a:lnTo>
                  <a:pt x="4172219" y="4172219"/>
                </a:lnTo>
                <a:lnTo>
                  <a:pt x="0" y="4172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456089" y="2123068"/>
            <a:ext cx="5730302" cy="3547330"/>
          </a:xfrm>
          <a:custGeom>
            <a:avLst/>
            <a:gdLst/>
            <a:ahLst/>
            <a:cxnLst/>
            <a:rect r="r" b="b" t="t" l="l"/>
            <a:pathLst>
              <a:path h="3547330" w="5730302">
                <a:moveTo>
                  <a:pt x="0" y="0"/>
                </a:moveTo>
                <a:lnTo>
                  <a:pt x="5730302" y="0"/>
                </a:lnTo>
                <a:lnTo>
                  <a:pt x="5730302" y="3547330"/>
                </a:lnTo>
                <a:lnTo>
                  <a:pt x="0" y="3547330"/>
                </a:lnTo>
                <a:lnTo>
                  <a:pt x="0" y="0"/>
                </a:lnTo>
                <a:close/>
              </a:path>
            </a:pathLst>
          </a:custGeom>
          <a:blipFill>
            <a:blip r:embed="rId4"/>
            <a:stretch>
              <a:fillRect l="0" t="0" r="0" b="0"/>
            </a:stretch>
          </a:blipFill>
        </p:spPr>
      </p:sp>
      <p:sp>
        <p:nvSpPr>
          <p:cNvPr name="TextBox 11" id="11"/>
          <p:cNvSpPr txBox="true"/>
          <p:nvPr/>
        </p:nvSpPr>
        <p:spPr>
          <a:xfrm rot="0">
            <a:off x="12174087" y="6047475"/>
            <a:ext cx="5085213" cy="752573"/>
          </a:xfrm>
          <a:prstGeom prst="rect">
            <a:avLst/>
          </a:prstGeom>
        </p:spPr>
        <p:txBody>
          <a:bodyPr anchor="t" rtlCol="false" tIns="0" lIns="0" bIns="0" rIns="0">
            <a:spAutoFit/>
          </a:bodyPr>
          <a:lstStyle/>
          <a:p>
            <a:pPr>
              <a:lnSpc>
                <a:spcPts val="3009"/>
              </a:lnSpc>
            </a:pPr>
            <a:r>
              <a:rPr lang="en-US" sz="2528">
                <a:solidFill>
                  <a:srgbClr val="292929"/>
                </a:solidFill>
                <a:latin typeface="Playfair Display Bold"/>
              </a:rPr>
              <a:t>Avoiding travel and reduces number of cars on the road. </a:t>
            </a:r>
          </a:p>
        </p:txBody>
      </p:sp>
      <p:sp>
        <p:nvSpPr>
          <p:cNvPr name="TextBox 12" id="12"/>
          <p:cNvSpPr txBox="true"/>
          <p:nvPr/>
        </p:nvSpPr>
        <p:spPr>
          <a:xfrm rot="0">
            <a:off x="1028700" y="1195940"/>
            <a:ext cx="5724133" cy="739618"/>
          </a:xfrm>
          <a:prstGeom prst="rect">
            <a:avLst/>
          </a:prstGeom>
        </p:spPr>
        <p:txBody>
          <a:bodyPr anchor="t" rtlCol="false" tIns="0" lIns="0" bIns="0" rIns="0">
            <a:spAutoFit/>
          </a:bodyPr>
          <a:lstStyle/>
          <a:p>
            <a:pPr algn="ctr">
              <a:lnSpc>
                <a:spcPts val="5803"/>
              </a:lnSpc>
            </a:pPr>
            <a:r>
              <a:rPr lang="en-US" sz="4876">
                <a:solidFill>
                  <a:srgbClr val="292929"/>
                </a:solidFill>
                <a:latin typeface="Playfair Display Bold"/>
              </a:rPr>
              <a:t>INTRODUCTION</a:t>
            </a:r>
          </a:p>
        </p:txBody>
      </p:sp>
      <p:sp>
        <p:nvSpPr>
          <p:cNvPr name="TextBox 13" id="13"/>
          <p:cNvSpPr txBox="true"/>
          <p:nvPr/>
        </p:nvSpPr>
        <p:spPr>
          <a:xfrm rot="0">
            <a:off x="1430070" y="2018293"/>
            <a:ext cx="9465517" cy="7332346"/>
          </a:xfrm>
          <a:prstGeom prst="rect">
            <a:avLst/>
          </a:prstGeom>
        </p:spPr>
        <p:txBody>
          <a:bodyPr anchor="t" rtlCol="false" tIns="0" lIns="0" bIns="0" rIns="0">
            <a:spAutoFit/>
          </a:bodyPr>
          <a:lstStyle/>
          <a:p>
            <a:pPr algn="just">
              <a:lnSpc>
                <a:spcPts val="4199"/>
              </a:lnSpc>
            </a:pPr>
            <a:r>
              <a:rPr lang="en-US" sz="2799">
                <a:solidFill>
                  <a:srgbClr val="292929">
                    <a:alpha val="80000"/>
                  </a:srgbClr>
                </a:solidFill>
                <a:latin typeface="Poppins"/>
              </a:rPr>
              <a:t>Online grocery shopping is a convenient and modern way to purchase groceries and other household essentials through the internet. Instead of visiting a physical store, you can browse through a wide range of products on a grocery app or website. You can add items to your virtual cart, just like you would in a physical store. Once you've completed your shopping, you can review your cart, make any necessary adjustments, and proceed to checkout.</a:t>
            </a:r>
          </a:p>
          <a:p>
            <a:pPr algn="just">
              <a:lnSpc>
                <a:spcPts val="4199"/>
              </a:lnSpc>
            </a:pPr>
            <a:r>
              <a:rPr lang="en-US" sz="2799">
                <a:solidFill>
                  <a:srgbClr val="292929">
                    <a:alpha val="80000"/>
                  </a:srgbClr>
                </a:solidFill>
                <a:latin typeface="Poppins"/>
              </a:rPr>
              <a:t>Shopping online for groceries is a great way to save time and money. Online grocery shopping has been around for about ten years, but people have only started taking advantage of this convenient new trend recently.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D5D30"/>
        </a:solidFill>
      </p:bgPr>
    </p:bg>
    <p:spTree>
      <p:nvGrpSpPr>
        <p:cNvPr id="1" name=""/>
        <p:cNvGrpSpPr/>
        <p:nvPr/>
      </p:nvGrpSpPr>
      <p:grpSpPr>
        <a:xfrm>
          <a:off x="0" y="0"/>
          <a:ext cx="0" cy="0"/>
          <a:chOff x="0" y="0"/>
          <a:chExt cx="0" cy="0"/>
        </a:xfrm>
      </p:grpSpPr>
      <p:grpSp>
        <p:nvGrpSpPr>
          <p:cNvPr name="Group 2" id="2"/>
          <p:cNvGrpSpPr/>
          <p:nvPr/>
        </p:nvGrpSpPr>
        <p:grpSpPr>
          <a:xfrm rot="0">
            <a:off x="10647974" y="2065611"/>
            <a:ext cx="7388249" cy="6845338"/>
            <a:chOff x="0" y="0"/>
            <a:chExt cx="9850999" cy="9127117"/>
          </a:xfrm>
        </p:grpSpPr>
        <p:grpSp>
          <p:nvGrpSpPr>
            <p:cNvPr name="Group 3" id="3"/>
            <p:cNvGrpSpPr/>
            <p:nvPr/>
          </p:nvGrpSpPr>
          <p:grpSpPr>
            <a:xfrm rot="0">
              <a:off x="0" y="962653"/>
              <a:ext cx="7201811" cy="7201811"/>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B118"/>
              </a:solidFill>
            </p:spPr>
          </p:sp>
        </p:grpSp>
        <p:grpSp>
          <p:nvGrpSpPr>
            <p:cNvPr name="Group 5" id="5"/>
            <p:cNvGrpSpPr/>
            <p:nvPr/>
          </p:nvGrpSpPr>
          <p:grpSpPr>
            <a:xfrm rot="0">
              <a:off x="527827" y="1490480"/>
              <a:ext cx="6146158" cy="6146158"/>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7" id="7"/>
            <p:cNvGrpSpPr>
              <a:grpSpLocks noChangeAspect="true"/>
            </p:cNvGrpSpPr>
            <p:nvPr/>
          </p:nvGrpSpPr>
          <p:grpSpPr>
            <a:xfrm rot="0">
              <a:off x="676678" y="1639342"/>
              <a:ext cx="5848456" cy="584843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25000" r="0" b="-25000"/>
                </a:stretch>
              </a:blipFill>
            </p:spPr>
          </p:sp>
        </p:grpSp>
        <p:grpSp>
          <p:nvGrpSpPr>
            <p:cNvPr name="Group 9" id="9"/>
            <p:cNvGrpSpPr/>
            <p:nvPr/>
          </p:nvGrpSpPr>
          <p:grpSpPr>
            <a:xfrm rot="0">
              <a:off x="3600906" y="0"/>
              <a:ext cx="3426269" cy="3426269"/>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5F0E0"/>
              </a:solidFill>
            </p:spPr>
          </p:sp>
        </p:grpSp>
        <p:grpSp>
          <p:nvGrpSpPr>
            <p:cNvPr name="Group 11" id="11"/>
            <p:cNvGrpSpPr/>
            <p:nvPr/>
          </p:nvGrpSpPr>
          <p:grpSpPr>
            <a:xfrm rot="0">
              <a:off x="6424730" y="2850424"/>
              <a:ext cx="3426269" cy="3426269"/>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5F0E0"/>
              </a:solidFill>
            </p:spPr>
          </p:sp>
        </p:grpSp>
        <p:grpSp>
          <p:nvGrpSpPr>
            <p:cNvPr name="Group 13" id="13"/>
            <p:cNvGrpSpPr/>
            <p:nvPr/>
          </p:nvGrpSpPr>
          <p:grpSpPr>
            <a:xfrm rot="0">
              <a:off x="3600906" y="5700848"/>
              <a:ext cx="3426269" cy="3426269"/>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5F0E0"/>
              </a:solidFill>
            </p:spPr>
          </p:sp>
        </p:grpSp>
        <p:grpSp>
          <p:nvGrpSpPr>
            <p:cNvPr name="Group 15" id="15"/>
            <p:cNvGrpSpPr/>
            <p:nvPr/>
          </p:nvGrpSpPr>
          <p:grpSpPr>
            <a:xfrm rot="0">
              <a:off x="3659885" y="58979"/>
              <a:ext cx="3308311" cy="3308311"/>
              <a:chOff x="0" y="0"/>
              <a:chExt cx="6350000" cy="6350000"/>
            </a:xfrm>
          </p:grpSpPr>
          <p:sp>
            <p:nvSpPr>
              <p:cNvPr name="Freeform 16" id="1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7" id="17"/>
            <p:cNvGrpSpPr/>
            <p:nvPr/>
          </p:nvGrpSpPr>
          <p:grpSpPr>
            <a:xfrm rot="0">
              <a:off x="6483709" y="2909403"/>
              <a:ext cx="3308311" cy="3308311"/>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19" id="19"/>
            <p:cNvSpPr txBox="true"/>
            <p:nvPr/>
          </p:nvSpPr>
          <p:spPr>
            <a:xfrm rot="0">
              <a:off x="6725952" y="4256090"/>
              <a:ext cx="2823824" cy="899009"/>
            </a:xfrm>
            <a:prstGeom prst="rect">
              <a:avLst/>
            </a:prstGeom>
          </p:spPr>
          <p:txBody>
            <a:bodyPr anchor="t" rtlCol="false" tIns="0" lIns="0" bIns="0" rIns="0">
              <a:spAutoFit/>
            </a:bodyPr>
            <a:lstStyle/>
            <a:p>
              <a:pPr algn="ctr">
                <a:lnSpc>
                  <a:spcPts val="2704"/>
                </a:lnSpc>
              </a:pPr>
              <a:r>
                <a:rPr lang="en-US" sz="1802">
                  <a:solidFill>
                    <a:srgbClr val="292929">
                      <a:alpha val="80000"/>
                    </a:srgbClr>
                  </a:solidFill>
                  <a:latin typeface="Poppins"/>
                </a:rPr>
                <a:t>Everyday Offers and Deals</a:t>
              </a:r>
            </a:p>
          </p:txBody>
        </p:sp>
        <p:grpSp>
          <p:nvGrpSpPr>
            <p:cNvPr name="Group 20" id="20"/>
            <p:cNvGrpSpPr/>
            <p:nvPr/>
          </p:nvGrpSpPr>
          <p:grpSpPr>
            <a:xfrm rot="0">
              <a:off x="3659885" y="5759827"/>
              <a:ext cx="3308311" cy="3308311"/>
              <a:chOff x="0" y="0"/>
              <a:chExt cx="6350000" cy="6350000"/>
            </a:xfrm>
          </p:grpSpPr>
          <p:sp>
            <p:nvSpPr>
              <p:cNvPr name="Freeform 21" id="2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name="TextBox 22" id="22"/>
            <p:cNvSpPr txBox="true"/>
            <p:nvPr/>
          </p:nvSpPr>
          <p:spPr>
            <a:xfrm rot="0">
              <a:off x="3902128" y="7257459"/>
              <a:ext cx="2823824" cy="899009"/>
            </a:xfrm>
            <a:prstGeom prst="rect">
              <a:avLst/>
            </a:prstGeom>
          </p:spPr>
          <p:txBody>
            <a:bodyPr anchor="t" rtlCol="false" tIns="0" lIns="0" bIns="0" rIns="0">
              <a:spAutoFit/>
            </a:bodyPr>
            <a:lstStyle/>
            <a:p>
              <a:pPr algn="ctr">
                <a:lnSpc>
                  <a:spcPts val="2704"/>
                </a:lnSpc>
              </a:pPr>
              <a:r>
                <a:rPr lang="en-US" sz="1802">
                  <a:solidFill>
                    <a:srgbClr val="292929">
                      <a:alpha val="80000"/>
                    </a:srgbClr>
                  </a:solidFill>
                  <a:latin typeface="Poppins"/>
                </a:rPr>
                <a:t>Real-time Price and Deal Tracking</a:t>
              </a:r>
            </a:p>
          </p:txBody>
        </p:sp>
        <p:sp>
          <p:nvSpPr>
            <p:cNvPr name="TextBox 23" id="23"/>
            <p:cNvSpPr txBox="true"/>
            <p:nvPr/>
          </p:nvSpPr>
          <p:spPr>
            <a:xfrm rot="0">
              <a:off x="3902128" y="1533865"/>
              <a:ext cx="2823824" cy="899009"/>
            </a:xfrm>
            <a:prstGeom prst="rect">
              <a:avLst/>
            </a:prstGeom>
          </p:spPr>
          <p:txBody>
            <a:bodyPr anchor="t" rtlCol="false" tIns="0" lIns="0" bIns="0" rIns="0">
              <a:spAutoFit/>
            </a:bodyPr>
            <a:lstStyle/>
            <a:p>
              <a:pPr algn="ctr">
                <a:lnSpc>
                  <a:spcPts val="2704"/>
                </a:lnSpc>
              </a:pPr>
              <a:r>
                <a:rPr lang="en-US" sz="1802">
                  <a:solidFill>
                    <a:srgbClr val="292929">
                      <a:alpha val="80000"/>
                    </a:srgbClr>
                  </a:solidFill>
                  <a:latin typeface="Poppins"/>
                </a:rPr>
                <a:t>Special Location Based Deals</a:t>
              </a:r>
            </a:p>
          </p:txBody>
        </p:sp>
      </p:grpSp>
      <p:sp>
        <p:nvSpPr>
          <p:cNvPr name="Freeform 24" id="24"/>
          <p:cNvSpPr/>
          <p:nvPr/>
        </p:nvSpPr>
        <p:spPr>
          <a:xfrm flipH="false" flipV="false" rot="0">
            <a:off x="14091239" y="2304745"/>
            <a:ext cx="964429" cy="820077"/>
          </a:xfrm>
          <a:custGeom>
            <a:avLst/>
            <a:gdLst/>
            <a:ahLst/>
            <a:cxnLst/>
            <a:rect r="r" b="b" t="t" l="l"/>
            <a:pathLst>
              <a:path h="820077" w="964429">
                <a:moveTo>
                  <a:pt x="0" y="0"/>
                </a:moveTo>
                <a:lnTo>
                  <a:pt x="964430" y="0"/>
                </a:lnTo>
                <a:lnTo>
                  <a:pt x="964430" y="820077"/>
                </a:lnTo>
                <a:lnTo>
                  <a:pt x="0" y="820077"/>
                </a:lnTo>
                <a:lnTo>
                  <a:pt x="0" y="0"/>
                </a:lnTo>
                <a:close/>
              </a:path>
            </a:pathLst>
          </a:custGeom>
          <a:blipFill>
            <a:blip r:embed="rId3"/>
            <a:stretch>
              <a:fillRect l="-2362" t="0" r="-2362" b="-13071"/>
            </a:stretch>
          </a:blipFill>
        </p:spPr>
      </p:sp>
      <p:sp>
        <p:nvSpPr>
          <p:cNvPr name="Freeform 25" id="25"/>
          <p:cNvSpPr/>
          <p:nvPr/>
        </p:nvSpPr>
        <p:spPr>
          <a:xfrm flipH="false" flipV="false" rot="0">
            <a:off x="16174482" y="4592578"/>
            <a:ext cx="1084818" cy="550922"/>
          </a:xfrm>
          <a:custGeom>
            <a:avLst/>
            <a:gdLst/>
            <a:ahLst/>
            <a:cxnLst/>
            <a:rect r="r" b="b" t="t" l="l"/>
            <a:pathLst>
              <a:path h="550922" w="1084818">
                <a:moveTo>
                  <a:pt x="0" y="0"/>
                </a:moveTo>
                <a:lnTo>
                  <a:pt x="1084818" y="0"/>
                </a:lnTo>
                <a:lnTo>
                  <a:pt x="1084818" y="550922"/>
                </a:lnTo>
                <a:lnTo>
                  <a:pt x="0" y="550922"/>
                </a:lnTo>
                <a:lnTo>
                  <a:pt x="0" y="0"/>
                </a:lnTo>
                <a:close/>
              </a:path>
            </a:pathLst>
          </a:custGeom>
          <a:blipFill>
            <a:blip r:embed="rId4"/>
            <a:stretch>
              <a:fillRect l="0" t="0" r="0" b="-30356"/>
            </a:stretch>
          </a:blipFill>
        </p:spPr>
      </p:sp>
      <p:sp>
        <p:nvSpPr>
          <p:cNvPr name="Freeform 26" id="26"/>
          <p:cNvSpPr/>
          <p:nvPr/>
        </p:nvSpPr>
        <p:spPr>
          <a:xfrm flipH="false" flipV="false" rot="0">
            <a:off x="14192239" y="6517699"/>
            <a:ext cx="762430" cy="887605"/>
          </a:xfrm>
          <a:custGeom>
            <a:avLst/>
            <a:gdLst/>
            <a:ahLst/>
            <a:cxnLst/>
            <a:rect r="r" b="b" t="t" l="l"/>
            <a:pathLst>
              <a:path h="887605" w="762430">
                <a:moveTo>
                  <a:pt x="0" y="0"/>
                </a:moveTo>
                <a:lnTo>
                  <a:pt x="762430" y="0"/>
                </a:lnTo>
                <a:lnTo>
                  <a:pt x="762430" y="887604"/>
                </a:lnTo>
                <a:lnTo>
                  <a:pt x="0" y="887604"/>
                </a:lnTo>
                <a:lnTo>
                  <a:pt x="0" y="0"/>
                </a:lnTo>
                <a:close/>
              </a:path>
            </a:pathLst>
          </a:custGeom>
          <a:blipFill>
            <a:blip r:embed="rId5"/>
            <a:stretch>
              <a:fillRect l="0" t="0" r="0" b="0"/>
            </a:stretch>
          </a:blipFill>
        </p:spPr>
      </p:sp>
      <p:sp>
        <p:nvSpPr>
          <p:cNvPr name="TextBox 27" id="27"/>
          <p:cNvSpPr txBox="true"/>
          <p:nvPr/>
        </p:nvSpPr>
        <p:spPr>
          <a:xfrm rot="0">
            <a:off x="746544" y="1951311"/>
            <a:ext cx="9372333" cy="7474229"/>
          </a:xfrm>
          <a:prstGeom prst="rect">
            <a:avLst/>
          </a:prstGeom>
        </p:spPr>
        <p:txBody>
          <a:bodyPr anchor="t" rtlCol="false" tIns="0" lIns="0" bIns="0" rIns="0">
            <a:spAutoFit/>
          </a:bodyPr>
          <a:lstStyle/>
          <a:p>
            <a:pPr algn="just">
              <a:lnSpc>
                <a:spcPts val="4239"/>
              </a:lnSpc>
            </a:pPr>
            <a:r>
              <a:rPr lang="en-US" sz="2826">
                <a:solidFill>
                  <a:srgbClr val="FFFFFF">
                    <a:alpha val="80000"/>
                  </a:srgbClr>
                </a:solidFill>
                <a:latin typeface="Poppins"/>
              </a:rPr>
              <a:t>Our idea includes creating an app designed to help users manage their grocery costs and make informed shopping decisions. </a:t>
            </a:r>
          </a:p>
          <a:p>
            <a:pPr algn="just">
              <a:lnSpc>
                <a:spcPts val="4239"/>
              </a:lnSpc>
            </a:pPr>
            <a:r>
              <a:rPr lang="en-US" sz="2826">
                <a:solidFill>
                  <a:srgbClr val="FFFFFF">
                    <a:alpha val="80000"/>
                  </a:srgbClr>
                </a:solidFill>
                <a:latin typeface="Poppins"/>
              </a:rPr>
              <a:t>Its primary features include cost tracking, price comparison, and personalized recommendations and showcasing different deals and discounts across different apps and sites (or local stores nearby), and helping In choosing the best and cheapest option. </a:t>
            </a:r>
          </a:p>
          <a:p>
            <a:pPr algn="just">
              <a:lnSpc>
                <a:spcPts val="4239"/>
              </a:lnSpc>
            </a:pPr>
            <a:r>
              <a:rPr lang="en-US" sz="2826">
                <a:solidFill>
                  <a:srgbClr val="FFFFFF">
                    <a:alpha val="80000"/>
                  </a:srgbClr>
                </a:solidFill>
                <a:latin typeface="Poppins"/>
              </a:rPr>
              <a:t>With a user-friendly interface, local sellers can also showcase a vast selection of products and along with tie-ups with available grocery shops and sites  our app makes grocery shopping a breeze. </a:t>
            </a:r>
          </a:p>
          <a:p>
            <a:pPr algn="just">
              <a:lnSpc>
                <a:spcPts val="4239"/>
              </a:lnSpc>
            </a:pPr>
          </a:p>
        </p:txBody>
      </p:sp>
      <p:sp>
        <p:nvSpPr>
          <p:cNvPr name="TextBox 28" id="28"/>
          <p:cNvSpPr txBox="true"/>
          <p:nvPr/>
        </p:nvSpPr>
        <p:spPr>
          <a:xfrm rot="0">
            <a:off x="746544" y="904875"/>
            <a:ext cx="5728698" cy="858150"/>
          </a:xfrm>
          <a:prstGeom prst="rect">
            <a:avLst/>
          </a:prstGeom>
        </p:spPr>
        <p:txBody>
          <a:bodyPr anchor="t" rtlCol="false" tIns="0" lIns="0" bIns="0" rIns="0">
            <a:spAutoFit/>
          </a:bodyPr>
          <a:lstStyle/>
          <a:p>
            <a:pPr>
              <a:lnSpc>
                <a:spcPts val="7119"/>
              </a:lnSpc>
            </a:pPr>
            <a:r>
              <a:rPr lang="en-US" sz="4876">
                <a:solidFill>
                  <a:srgbClr val="FFFFFF"/>
                </a:solidFill>
                <a:latin typeface="Playfair Display Bold"/>
              </a:rPr>
              <a:t>ABOUT OUR IDEA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5D30"/>
        </a:solidFill>
      </p:bgPr>
    </p:bg>
    <p:spTree>
      <p:nvGrpSpPr>
        <p:cNvPr id="1" name=""/>
        <p:cNvGrpSpPr/>
        <p:nvPr/>
      </p:nvGrpSpPr>
      <p:grpSpPr>
        <a:xfrm>
          <a:off x="0" y="0"/>
          <a:ext cx="0" cy="0"/>
          <a:chOff x="0" y="0"/>
          <a:chExt cx="0" cy="0"/>
        </a:xfrm>
      </p:grpSpPr>
      <p:sp>
        <p:nvSpPr>
          <p:cNvPr name="TextBox 2" id="2"/>
          <p:cNvSpPr txBox="true"/>
          <p:nvPr/>
        </p:nvSpPr>
        <p:spPr>
          <a:xfrm rot="0">
            <a:off x="657116" y="1648353"/>
            <a:ext cx="9670914" cy="793940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FFFFFF"/>
                </a:solidFill>
                <a:latin typeface="Poppins"/>
              </a:rPr>
              <a:t>The core technology includes data aggregation, price comparison algorithms, online payment and communication with vendors and users.</a:t>
            </a:r>
          </a:p>
          <a:p>
            <a:pPr algn="just">
              <a:lnSpc>
                <a:spcPts val="3919"/>
              </a:lnSpc>
            </a:pPr>
          </a:p>
          <a:p>
            <a:pPr algn="just" marL="604519" indent="-302260" lvl="1">
              <a:lnSpc>
                <a:spcPts val="3919"/>
              </a:lnSpc>
              <a:buFont typeface="Arial"/>
              <a:buChar char="•"/>
            </a:pPr>
            <a:r>
              <a:rPr lang="en-US" sz="2799">
                <a:solidFill>
                  <a:srgbClr val="FFFFFF"/>
                </a:solidFill>
                <a:latin typeface="Poppins"/>
              </a:rPr>
              <a:t>App likely uses real-time data integration to fetch prices from local vendors and online platforms. </a:t>
            </a:r>
          </a:p>
          <a:p>
            <a:pPr algn="just">
              <a:lnSpc>
                <a:spcPts val="3919"/>
              </a:lnSpc>
            </a:pPr>
          </a:p>
          <a:p>
            <a:pPr algn="just" marL="604519" indent="-302260" lvl="1">
              <a:lnSpc>
                <a:spcPts val="3919"/>
              </a:lnSpc>
              <a:buFont typeface="Arial"/>
              <a:buChar char="•"/>
            </a:pPr>
            <a:r>
              <a:rPr lang="en-US" sz="2799">
                <a:solidFill>
                  <a:srgbClr val="FFFFFF"/>
                </a:solidFill>
                <a:latin typeface="Poppins"/>
              </a:rPr>
              <a:t>It compares these prices and presents users with options and displays a list of prices for the requested items, helping users identify the best deals and lowest prices. </a:t>
            </a:r>
          </a:p>
          <a:p>
            <a:pPr algn="just">
              <a:lnSpc>
                <a:spcPts val="3919"/>
              </a:lnSpc>
            </a:pPr>
          </a:p>
          <a:p>
            <a:pPr algn="just" marL="604519" indent="-302260" lvl="1">
              <a:lnSpc>
                <a:spcPts val="3919"/>
              </a:lnSpc>
              <a:buFont typeface="Arial"/>
              <a:buChar char="•"/>
            </a:pPr>
            <a:r>
              <a:rPr lang="en-US" sz="2799">
                <a:solidFill>
                  <a:srgbClr val="FFFFFF"/>
                </a:solidFill>
                <a:latin typeface="Poppins"/>
              </a:rPr>
              <a:t>The app also provides additional features, such as reviews, product details, and the ability to create shopping lists. </a:t>
            </a:r>
          </a:p>
          <a:p>
            <a:pPr algn="just">
              <a:lnSpc>
                <a:spcPts val="3919"/>
              </a:lnSpc>
            </a:pPr>
          </a:p>
        </p:txBody>
      </p:sp>
      <p:sp>
        <p:nvSpPr>
          <p:cNvPr name="Freeform 3" id="3"/>
          <p:cNvSpPr/>
          <p:nvPr/>
        </p:nvSpPr>
        <p:spPr>
          <a:xfrm flipH="false" flipV="false" rot="0">
            <a:off x="11248016" y="1473909"/>
            <a:ext cx="5770125" cy="7784391"/>
          </a:xfrm>
          <a:custGeom>
            <a:avLst/>
            <a:gdLst/>
            <a:ahLst/>
            <a:cxnLst/>
            <a:rect r="r" b="b" t="t" l="l"/>
            <a:pathLst>
              <a:path h="7784391" w="5770125">
                <a:moveTo>
                  <a:pt x="0" y="0"/>
                </a:moveTo>
                <a:lnTo>
                  <a:pt x="5770125" y="0"/>
                </a:lnTo>
                <a:lnTo>
                  <a:pt x="5770125" y="7784391"/>
                </a:lnTo>
                <a:lnTo>
                  <a:pt x="0" y="7784391"/>
                </a:lnTo>
                <a:lnTo>
                  <a:pt x="0" y="0"/>
                </a:lnTo>
                <a:close/>
              </a:path>
            </a:pathLst>
          </a:custGeom>
          <a:blipFill>
            <a:blip r:embed="rId2"/>
            <a:stretch>
              <a:fillRect l="-526" t="0" r="-526" b="0"/>
            </a:stretch>
          </a:blipFill>
        </p:spPr>
      </p:sp>
      <p:sp>
        <p:nvSpPr>
          <p:cNvPr name="TextBox 4" id="4"/>
          <p:cNvSpPr txBox="true"/>
          <p:nvPr/>
        </p:nvSpPr>
        <p:spPr>
          <a:xfrm rot="0">
            <a:off x="1221168" y="562008"/>
            <a:ext cx="6946940" cy="838133"/>
          </a:xfrm>
          <a:prstGeom prst="rect">
            <a:avLst/>
          </a:prstGeom>
        </p:spPr>
        <p:txBody>
          <a:bodyPr anchor="t" rtlCol="false" tIns="0" lIns="0" bIns="0" rIns="0">
            <a:spAutoFit/>
          </a:bodyPr>
          <a:lstStyle/>
          <a:p>
            <a:pPr algn="ctr">
              <a:lnSpc>
                <a:spcPts val="6828"/>
              </a:lnSpc>
              <a:spcBef>
                <a:spcPct val="0"/>
              </a:spcBef>
            </a:pPr>
            <a:r>
              <a:rPr lang="en-US" sz="4877">
                <a:solidFill>
                  <a:srgbClr val="FFFFFF"/>
                </a:solidFill>
                <a:latin typeface="Playfair Display Bold"/>
              </a:rPr>
              <a:t>WORKING PRINCIPLES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D5D30"/>
        </a:solidFill>
      </p:bgPr>
    </p:bg>
    <p:spTree>
      <p:nvGrpSpPr>
        <p:cNvPr id="1" name=""/>
        <p:cNvGrpSpPr/>
        <p:nvPr/>
      </p:nvGrpSpPr>
      <p:grpSpPr>
        <a:xfrm>
          <a:off x="0" y="0"/>
          <a:ext cx="0" cy="0"/>
          <a:chOff x="0" y="0"/>
          <a:chExt cx="0" cy="0"/>
        </a:xfrm>
      </p:grpSpPr>
      <p:grpSp>
        <p:nvGrpSpPr>
          <p:cNvPr name="Group 2" id="2"/>
          <p:cNvGrpSpPr/>
          <p:nvPr/>
        </p:nvGrpSpPr>
        <p:grpSpPr>
          <a:xfrm rot="0">
            <a:off x="-1543050" y="444811"/>
            <a:ext cx="3086100" cy="1167778"/>
            <a:chOff x="0" y="0"/>
            <a:chExt cx="812800" cy="307563"/>
          </a:xfrm>
        </p:grpSpPr>
        <p:sp>
          <p:nvSpPr>
            <p:cNvPr name="Freeform 3" id="3"/>
            <p:cNvSpPr/>
            <p:nvPr/>
          </p:nvSpPr>
          <p:spPr>
            <a:xfrm flipH="false" flipV="false" rot="0">
              <a:off x="0" y="0"/>
              <a:ext cx="812800" cy="307563"/>
            </a:xfrm>
            <a:custGeom>
              <a:avLst/>
              <a:gdLst/>
              <a:ahLst/>
              <a:cxnLst/>
              <a:rect r="r" b="b" t="t" l="l"/>
              <a:pathLst>
                <a:path h="307563" w="812800">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5D7F4E"/>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94369" y="444811"/>
            <a:ext cx="6525944" cy="1167778"/>
            <a:chOff x="0" y="0"/>
            <a:chExt cx="1718767" cy="307563"/>
          </a:xfrm>
        </p:grpSpPr>
        <p:sp>
          <p:nvSpPr>
            <p:cNvPr name="Freeform 6" id="6"/>
            <p:cNvSpPr/>
            <p:nvPr/>
          </p:nvSpPr>
          <p:spPr>
            <a:xfrm flipH="false" flipV="false" rot="0">
              <a:off x="0" y="0"/>
              <a:ext cx="1718767" cy="307563"/>
            </a:xfrm>
            <a:custGeom>
              <a:avLst/>
              <a:gdLst/>
              <a:ahLst/>
              <a:cxnLst/>
              <a:rect r="r" b="b" t="t" l="l"/>
              <a:pathLst>
                <a:path h="307563" w="1718767">
                  <a:moveTo>
                    <a:pt x="60503" y="0"/>
                  </a:moveTo>
                  <a:lnTo>
                    <a:pt x="1658264" y="0"/>
                  </a:lnTo>
                  <a:cubicBezTo>
                    <a:pt x="1674311" y="0"/>
                    <a:pt x="1689700" y="6374"/>
                    <a:pt x="1701046" y="17721"/>
                  </a:cubicBezTo>
                  <a:cubicBezTo>
                    <a:pt x="1712393" y="29067"/>
                    <a:pt x="1718767" y="44456"/>
                    <a:pt x="1718767" y="60503"/>
                  </a:cubicBezTo>
                  <a:lnTo>
                    <a:pt x="1718767" y="247060"/>
                  </a:lnTo>
                  <a:cubicBezTo>
                    <a:pt x="1718767" y="280475"/>
                    <a:pt x="1691679" y="307563"/>
                    <a:pt x="1658264" y="307563"/>
                  </a:cubicBezTo>
                  <a:lnTo>
                    <a:pt x="60503" y="307563"/>
                  </a:lnTo>
                  <a:cubicBezTo>
                    <a:pt x="44456" y="307563"/>
                    <a:pt x="29067" y="301189"/>
                    <a:pt x="17721" y="289842"/>
                  </a:cubicBezTo>
                  <a:cubicBezTo>
                    <a:pt x="6374" y="278496"/>
                    <a:pt x="0" y="263107"/>
                    <a:pt x="0" y="247060"/>
                  </a:cubicBezTo>
                  <a:lnTo>
                    <a:pt x="0" y="60503"/>
                  </a:lnTo>
                  <a:cubicBezTo>
                    <a:pt x="0" y="27088"/>
                    <a:pt x="27088" y="0"/>
                    <a:pt x="60503" y="0"/>
                  </a:cubicBezTo>
                  <a:close/>
                </a:path>
              </a:pathLst>
            </a:custGeom>
            <a:solidFill>
              <a:srgbClr val="5D7F4E"/>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6501">
            <a:off x="1888712" y="1019175"/>
            <a:ext cx="10073125" cy="0"/>
          </a:xfrm>
          <a:prstGeom prst="line">
            <a:avLst/>
          </a:prstGeom>
          <a:ln cap="flat" w="38100">
            <a:solidFill>
              <a:srgbClr val="FFFFFF"/>
            </a:solidFill>
            <a:prstDash val="solid"/>
            <a:headEnd type="none" len="sm" w="sm"/>
            <a:tailEnd type="none" len="sm" w="sm"/>
          </a:ln>
        </p:spPr>
      </p:sp>
      <p:grpSp>
        <p:nvGrpSpPr>
          <p:cNvPr name="Group 9" id="9"/>
          <p:cNvGrpSpPr/>
          <p:nvPr/>
        </p:nvGrpSpPr>
        <p:grpSpPr>
          <a:xfrm rot="0">
            <a:off x="1914744" y="4946802"/>
            <a:ext cx="12933485" cy="1244511"/>
            <a:chOff x="0" y="0"/>
            <a:chExt cx="3406350" cy="327772"/>
          </a:xfrm>
        </p:grpSpPr>
        <p:sp>
          <p:nvSpPr>
            <p:cNvPr name="Freeform 10" id="10"/>
            <p:cNvSpPr/>
            <p:nvPr/>
          </p:nvSpPr>
          <p:spPr>
            <a:xfrm flipH="false" flipV="false" rot="0">
              <a:off x="0" y="0"/>
              <a:ext cx="3406350" cy="327772"/>
            </a:xfrm>
            <a:custGeom>
              <a:avLst/>
              <a:gdLst/>
              <a:ahLst/>
              <a:cxnLst/>
              <a:rect r="r" b="b" t="t" l="l"/>
              <a:pathLst>
                <a:path h="327772" w="3406350">
                  <a:moveTo>
                    <a:pt x="30528" y="0"/>
                  </a:moveTo>
                  <a:lnTo>
                    <a:pt x="3375821" y="0"/>
                  </a:lnTo>
                  <a:cubicBezTo>
                    <a:pt x="3383918" y="0"/>
                    <a:pt x="3391683" y="3216"/>
                    <a:pt x="3397408" y="8942"/>
                  </a:cubicBezTo>
                  <a:cubicBezTo>
                    <a:pt x="3403133" y="14667"/>
                    <a:pt x="3406350" y="22432"/>
                    <a:pt x="3406350" y="30528"/>
                  </a:cubicBezTo>
                  <a:lnTo>
                    <a:pt x="3406350" y="297244"/>
                  </a:lnTo>
                  <a:cubicBezTo>
                    <a:pt x="3406350" y="305341"/>
                    <a:pt x="3403133" y="313106"/>
                    <a:pt x="3397408" y="318831"/>
                  </a:cubicBezTo>
                  <a:cubicBezTo>
                    <a:pt x="3391683" y="324556"/>
                    <a:pt x="3383918" y="327772"/>
                    <a:pt x="3375821" y="327772"/>
                  </a:cubicBezTo>
                  <a:lnTo>
                    <a:pt x="30528" y="327772"/>
                  </a:lnTo>
                  <a:cubicBezTo>
                    <a:pt x="22432" y="327772"/>
                    <a:pt x="14667" y="324556"/>
                    <a:pt x="8942" y="318831"/>
                  </a:cubicBezTo>
                  <a:cubicBezTo>
                    <a:pt x="3216" y="313106"/>
                    <a:pt x="0" y="305341"/>
                    <a:pt x="0" y="297244"/>
                  </a:cubicBezTo>
                  <a:lnTo>
                    <a:pt x="0" y="30528"/>
                  </a:lnTo>
                  <a:cubicBezTo>
                    <a:pt x="0" y="22432"/>
                    <a:pt x="3216" y="14667"/>
                    <a:pt x="8942" y="8942"/>
                  </a:cubicBezTo>
                  <a:cubicBezTo>
                    <a:pt x="14667" y="3216"/>
                    <a:pt x="22432" y="0"/>
                    <a:pt x="30528" y="0"/>
                  </a:cubicBezTo>
                  <a:close/>
                </a:path>
              </a:pathLst>
            </a:custGeom>
            <a:solidFill>
              <a:srgbClr val="5D7F4E"/>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346645" y="5161912"/>
            <a:ext cx="9706254" cy="746014"/>
          </a:xfrm>
          <a:prstGeom prst="rect">
            <a:avLst/>
          </a:prstGeom>
        </p:spPr>
        <p:txBody>
          <a:bodyPr anchor="t" rtlCol="false" tIns="0" lIns="0" bIns="0" rIns="0">
            <a:spAutoFit/>
          </a:bodyPr>
          <a:lstStyle/>
          <a:p>
            <a:pPr>
              <a:lnSpc>
                <a:spcPts val="2871"/>
              </a:lnSpc>
            </a:pPr>
            <a:r>
              <a:rPr lang="en-US" sz="2412">
                <a:solidFill>
                  <a:srgbClr val="FFFFFF"/>
                </a:solidFill>
                <a:latin typeface="Poppins"/>
              </a:rPr>
              <a:t>2. Geo-Targeted Ads: Using location-based targeting to show ads to users in specific areas where our app operates.</a:t>
            </a:r>
          </a:p>
        </p:txBody>
      </p:sp>
      <p:grpSp>
        <p:nvGrpSpPr>
          <p:cNvPr name="Group 13" id="13"/>
          <p:cNvGrpSpPr/>
          <p:nvPr/>
        </p:nvGrpSpPr>
        <p:grpSpPr>
          <a:xfrm rot="0">
            <a:off x="1888685" y="6572313"/>
            <a:ext cx="12933485" cy="1244511"/>
            <a:chOff x="0" y="0"/>
            <a:chExt cx="3406350" cy="327772"/>
          </a:xfrm>
        </p:grpSpPr>
        <p:sp>
          <p:nvSpPr>
            <p:cNvPr name="Freeform 14" id="14"/>
            <p:cNvSpPr/>
            <p:nvPr/>
          </p:nvSpPr>
          <p:spPr>
            <a:xfrm flipH="false" flipV="false" rot="0">
              <a:off x="0" y="0"/>
              <a:ext cx="3406350" cy="327772"/>
            </a:xfrm>
            <a:custGeom>
              <a:avLst/>
              <a:gdLst/>
              <a:ahLst/>
              <a:cxnLst/>
              <a:rect r="r" b="b" t="t" l="l"/>
              <a:pathLst>
                <a:path h="327772" w="3406350">
                  <a:moveTo>
                    <a:pt x="30528" y="0"/>
                  </a:moveTo>
                  <a:lnTo>
                    <a:pt x="3375821" y="0"/>
                  </a:lnTo>
                  <a:cubicBezTo>
                    <a:pt x="3383918" y="0"/>
                    <a:pt x="3391683" y="3216"/>
                    <a:pt x="3397408" y="8942"/>
                  </a:cubicBezTo>
                  <a:cubicBezTo>
                    <a:pt x="3403133" y="14667"/>
                    <a:pt x="3406350" y="22432"/>
                    <a:pt x="3406350" y="30528"/>
                  </a:cubicBezTo>
                  <a:lnTo>
                    <a:pt x="3406350" y="297244"/>
                  </a:lnTo>
                  <a:cubicBezTo>
                    <a:pt x="3406350" y="305341"/>
                    <a:pt x="3403133" y="313106"/>
                    <a:pt x="3397408" y="318831"/>
                  </a:cubicBezTo>
                  <a:cubicBezTo>
                    <a:pt x="3391683" y="324556"/>
                    <a:pt x="3383918" y="327772"/>
                    <a:pt x="3375821" y="327772"/>
                  </a:cubicBezTo>
                  <a:lnTo>
                    <a:pt x="30528" y="327772"/>
                  </a:lnTo>
                  <a:cubicBezTo>
                    <a:pt x="22432" y="327772"/>
                    <a:pt x="14667" y="324556"/>
                    <a:pt x="8942" y="318831"/>
                  </a:cubicBezTo>
                  <a:cubicBezTo>
                    <a:pt x="3216" y="313106"/>
                    <a:pt x="0" y="305341"/>
                    <a:pt x="0" y="297244"/>
                  </a:cubicBezTo>
                  <a:lnTo>
                    <a:pt x="0" y="30528"/>
                  </a:lnTo>
                  <a:cubicBezTo>
                    <a:pt x="0" y="22432"/>
                    <a:pt x="3216" y="14667"/>
                    <a:pt x="8942" y="8942"/>
                  </a:cubicBezTo>
                  <a:cubicBezTo>
                    <a:pt x="14667" y="3216"/>
                    <a:pt x="22432" y="0"/>
                    <a:pt x="30528" y="0"/>
                  </a:cubicBezTo>
                  <a:close/>
                </a:path>
              </a:pathLst>
            </a:custGeom>
            <a:solidFill>
              <a:srgbClr val="5D7F4E"/>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346645" y="6610413"/>
            <a:ext cx="9789253" cy="1107964"/>
          </a:xfrm>
          <a:prstGeom prst="rect">
            <a:avLst/>
          </a:prstGeom>
        </p:spPr>
        <p:txBody>
          <a:bodyPr anchor="t" rtlCol="false" tIns="0" lIns="0" bIns="0" rIns="0">
            <a:spAutoFit/>
          </a:bodyPr>
          <a:lstStyle/>
          <a:p>
            <a:pPr>
              <a:lnSpc>
                <a:spcPts val="2871"/>
              </a:lnSpc>
            </a:pPr>
            <a:r>
              <a:rPr lang="en-US" sz="2412">
                <a:solidFill>
                  <a:srgbClr val="FFFFFF"/>
                </a:solidFill>
                <a:latin typeface="Poppins"/>
              </a:rPr>
              <a:t>3. Free Trials and Promotions: Offering a limited-time free trial or exclusive discounts to new users. Thereby encouraging them to try out the app's features and experience its value.</a:t>
            </a:r>
          </a:p>
        </p:txBody>
      </p:sp>
      <p:grpSp>
        <p:nvGrpSpPr>
          <p:cNvPr name="Group 17" id="17"/>
          <p:cNvGrpSpPr/>
          <p:nvPr/>
        </p:nvGrpSpPr>
        <p:grpSpPr>
          <a:xfrm rot="0">
            <a:off x="1914744" y="8197824"/>
            <a:ext cx="12933485" cy="1244511"/>
            <a:chOff x="0" y="0"/>
            <a:chExt cx="3406350" cy="327772"/>
          </a:xfrm>
        </p:grpSpPr>
        <p:sp>
          <p:nvSpPr>
            <p:cNvPr name="Freeform 18" id="18"/>
            <p:cNvSpPr/>
            <p:nvPr/>
          </p:nvSpPr>
          <p:spPr>
            <a:xfrm flipH="false" flipV="false" rot="0">
              <a:off x="0" y="0"/>
              <a:ext cx="3406350" cy="327772"/>
            </a:xfrm>
            <a:custGeom>
              <a:avLst/>
              <a:gdLst/>
              <a:ahLst/>
              <a:cxnLst/>
              <a:rect r="r" b="b" t="t" l="l"/>
              <a:pathLst>
                <a:path h="327772" w="3406350">
                  <a:moveTo>
                    <a:pt x="30528" y="0"/>
                  </a:moveTo>
                  <a:lnTo>
                    <a:pt x="3375821" y="0"/>
                  </a:lnTo>
                  <a:cubicBezTo>
                    <a:pt x="3383918" y="0"/>
                    <a:pt x="3391683" y="3216"/>
                    <a:pt x="3397408" y="8942"/>
                  </a:cubicBezTo>
                  <a:cubicBezTo>
                    <a:pt x="3403133" y="14667"/>
                    <a:pt x="3406350" y="22432"/>
                    <a:pt x="3406350" y="30528"/>
                  </a:cubicBezTo>
                  <a:lnTo>
                    <a:pt x="3406350" y="297244"/>
                  </a:lnTo>
                  <a:cubicBezTo>
                    <a:pt x="3406350" y="305341"/>
                    <a:pt x="3403133" y="313106"/>
                    <a:pt x="3397408" y="318831"/>
                  </a:cubicBezTo>
                  <a:cubicBezTo>
                    <a:pt x="3391683" y="324556"/>
                    <a:pt x="3383918" y="327772"/>
                    <a:pt x="3375821" y="327772"/>
                  </a:cubicBezTo>
                  <a:lnTo>
                    <a:pt x="30528" y="327772"/>
                  </a:lnTo>
                  <a:cubicBezTo>
                    <a:pt x="22432" y="327772"/>
                    <a:pt x="14667" y="324556"/>
                    <a:pt x="8942" y="318831"/>
                  </a:cubicBezTo>
                  <a:cubicBezTo>
                    <a:pt x="3216" y="313106"/>
                    <a:pt x="0" y="305341"/>
                    <a:pt x="0" y="297244"/>
                  </a:cubicBezTo>
                  <a:lnTo>
                    <a:pt x="0" y="30528"/>
                  </a:lnTo>
                  <a:cubicBezTo>
                    <a:pt x="0" y="22432"/>
                    <a:pt x="3216" y="14667"/>
                    <a:pt x="8942" y="8942"/>
                  </a:cubicBezTo>
                  <a:cubicBezTo>
                    <a:pt x="14667" y="3216"/>
                    <a:pt x="22432" y="0"/>
                    <a:pt x="30528" y="0"/>
                  </a:cubicBezTo>
                  <a:close/>
                </a:path>
              </a:pathLst>
            </a:custGeom>
            <a:solidFill>
              <a:srgbClr val="5D7F4E"/>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346645" y="8265239"/>
            <a:ext cx="10628814" cy="1107964"/>
          </a:xfrm>
          <a:prstGeom prst="rect">
            <a:avLst/>
          </a:prstGeom>
        </p:spPr>
        <p:txBody>
          <a:bodyPr anchor="t" rtlCol="false" tIns="0" lIns="0" bIns="0" rIns="0">
            <a:spAutoFit/>
          </a:bodyPr>
          <a:lstStyle/>
          <a:p>
            <a:pPr>
              <a:lnSpc>
                <a:spcPts val="2871"/>
              </a:lnSpc>
            </a:pPr>
            <a:r>
              <a:rPr lang="en-US" sz="2412">
                <a:solidFill>
                  <a:srgbClr val="FFFFFF"/>
                </a:solidFill>
                <a:latin typeface="Poppins"/>
              </a:rPr>
              <a:t>4. Loyalty Program: Rewarding loyal users with points or discounts for using the app consistently. This can help retain existing users and encourage it's consistent use.</a:t>
            </a:r>
          </a:p>
        </p:txBody>
      </p:sp>
      <p:grpSp>
        <p:nvGrpSpPr>
          <p:cNvPr name="Group 21" id="21"/>
          <p:cNvGrpSpPr/>
          <p:nvPr/>
        </p:nvGrpSpPr>
        <p:grpSpPr>
          <a:xfrm rot="0">
            <a:off x="1851307" y="3321290"/>
            <a:ext cx="12933485" cy="1244511"/>
            <a:chOff x="0" y="0"/>
            <a:chExt cx="3406350" cy="327772"/>
          </a:xfrm>
        </p:grpSpPr>
        <p:sp>
          <p:nvSpPr>
            <p:cNvPr name="Freeform 22" id="22"/>
            <p:cNvSpPr/>
            <p:nvPr/>
          </p:nvSpPr>
          <p:spPr>
            <a:xfrm flipH="false" flipV="false" rot="0">
              <a:off x="0" y="0"/>
              <a:ext cx="3406350" cy="327772"/>
            </a:xfrm>
            <a:custGeom>
              <a:avLst/>
              <a:gdLst/>
              <a:ahLst/>
              <a:cxnLst/>
              <a:rect r="r" b="b" t="t" l="l"/>
              <a:pathLst>
                <a:path h="327772" w="3406350">
                  <a:moveTo>
                    <a:pt x="30528" y="0"/>
                  </a:moveTo>
                  <a:lnTo>
                    <a:pt x="3375821" y="0"/>
                  </a:lnTo>
                  <a:cubicBezTo>
                    <a:pt x="3383918" y="0"/>
                    <a:pt x="3391683" y="3216"/>
                    <a:pt x="3397408" y="8942"/>
                  </a:cubicBezTo>
                  <a:cubicBezTo>
                    <a:pt x="3403133" y="14667"/>
                    <a:pt x="3406350" y="22432"/>
                    <a:pt x="3406350" y="30528"/>
                  </a:cubicBezTo>
                  <a:lnTo>
                    <a:pt x="3406350" y="297244"/>
                  </a:lnTo>
                  <a:cubicBezTo>
                    <a:pt x="3406350" y="305341"/>
                    <a:pt x="3403133" y="313106"/>
                    <a:pt x="3397408" y="318831"/>
                  </a:cubicBezTo>
                  <a:cubicBezTo>
                    <a:pt x="3391683" y="324556"/>
                    <a:pt x="3383918" y="327772"/>
                    <a:pt x="3375821" y="327772"/>
                  </a:cubicBezTo>
                  <a:lnTo>
                    <a:pt x="30528" y="327772"/>
                  </a:lnTo>
                  <a:cubicBezTo>
                    <a:pt x="22432" y="327772"/>
                    <a:pt x="14667" y="324556"/>
                    <a:pt x="8942" y="318831"/>
                  </a:cubicBezTo>
                  <a:cubicBezTo>
                    <a:pt x="3216" y="313106"/>
                    <a:pt x="0" y="305341"/>
                    <a:pt x="0" y="297244"/>
                  </a:cubicBezTo>
                  <a:lnTo>
                    <a:pt x="0" y="30528"/>
                  </a:lnTo>
                  <a:cubicBezTo>
                    <a:pt x="0" y="22432"/>
                    <a:pt x="3216" y="14667"/>
                    <a:pt x="8942" y="8942"/>
                  </a:cubicBezTo>
                  <a:cubicBezTo>
                    <a:pt x="14667" y="3216"/>
                    <a:pt x="22432" y="0"/>
                    <a:pt x="30528" y="0"/>
                  </a:cubicBezTo>
                  <a:close/>
                </a:path>
              </a:pathLst>
            </a:custGeom>
            <a:solidFill>
              <a:srgbClr val="5D7F4E"/>
            </a:solidFill>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4" id="24"/>
          <p:cNvGrpSpPr>
            <a:grpSpLocks noChangeAspect="true"/>
          </p:cNvGrpSpPr>
          <p:nvPr/>
        </p:nvGrpSpPr>
        <p:grpSpPr>
          <a:xfrm rot="0">
            <a:off x="12034281" y="2314885"/>
            <a:ext cx="7246120" cy="7246091"/>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5D7F4E"/>
            </a:solidFill>
            <a:ln w="12700">
              <a:solidFill>
                <a:srgbClr val="000000"/>
              </a:solidFill>
            </a:ln>
          </p:spPr>
        </p:sp>
      </p:grpSp>
      <p:grpSp>
        <p:nvGrpSpPr>
          <p:cNvPr name="Group 26" id="26"/>
          <p:cNvGrpSpPr>
            <a:grpSpLocks noChangeAspect="true"/>
          </p:cNvGrpSpPr>
          <p:nvPr/>
        </p:nvGrpSpPr>
        <p:grpSpPr>
          <a:xfrm rot="0">
            <a:off x="12222055" y="2502659"/>
            <a:ext cx="6870573" cy="6870545"/>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88120" t="0" r="-88120" b="0"/>
              </a:stretch>
            </a:blipFill>
          </p:spPr>
        </p:sp>
      </p:grpSp>
      <p:sp>
        <p:nvSpPr>
          <p:cNvPr name="TextBox 28" id="28"/>
          <p:cNvSpPr txBox="true"/>
          <p:nvPr/>
        </p:nvSpPr>
        <p:spPr>
          <a:xfrm rot="0">
            <a:off x="2114560" y="2023985"/>
            <a:ext cx="8263382" cy="838073"/>
          </a:xfrm>
          <a:prstGeom prst="rect">
            <a:avLst/>
          </a:prstGeom>
        </p:spPr>
        <p:txBody>
          <a:bodyPr anchor="t" rtlCol="false" tIns="0" lIns="0" bIns="0" rIns="0">
            <a:spAutoFit/>
          </a:bodyPr>
          <a:lstStyle/>
          <a:p>
            <a:pPr>
              <a:lnSpc>
                <a:spcPts val="6832"/>
              </a:lnSpc>
            </a:pPr>
            <a:r>
              <a:rPr lang="en-US" sz="4880">
                <a:solidFill>
                  <a:srgbClr val="FFFFFF"/>
                </a:solidFill>
                <a:latin typeface="Playfair Display Bold"/>
              </a:rPr>
              <a:t>MARKETING STRATEGIES</a:t>
            </a:r>
          </a:p>
        </p:txBody>
      </p:sp>
      <p:sp>
        <p:nvSpPr>
          <p:cNvPr name="TextBox 29" id="29"/>
          <p:cNvSpPr txBox="true"/>
          <p:nvPr/>
        </p:nvSpPr>
        <p:spPr>
          <a:xfrm rot="0">
            <a:off x="2346645" y="3362714"/>
            <a:ext cx="10280685" cy="1384062"/>
          </a:xfrm>
          <a:prstGeom prst="rect">
            <a:avLst/>
          </a:prstGeom>
        </p:spPr>
        <p:txBody>
          <a:bodyPr anchor="t" rtlCol="false" tIns="0" lIns="0" bIns="0" rIns="0">
            <a:spAutoFit/>
          </a:bodyPr>
          <a:lstStyle/>
          <a:p>
            <a:pPr>
              <a:lnSpc>
                <a:spcPts val="2752"/>
              </a:lnSpc>
            </a:pPr>
            <a:r>
              <a:rPr lang="en-US" sz="2312">
                <a:solidFill>
                  <a:srgbClr val="FFFFFF"/>
                </a:solidFill>
                <a:latin typeface="Poppins"/>
              </a:rPr>
              <a:t>1. Local Partnerships: Forging partnerships with local grocery stores. Offering them the opportunity to promote their products through the app in exchange for exclusive deals or discounts for your app users.</a:t>
            </a:r>
          </a:p>
          <a:p>
            <a:pPr>
              <a:lnSpc>
                <a:spcPts val="275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43050" y="444811"/>
            <a:ext cx="3086100" cy="1167778"/>
            <a:chOff x="0" y="0"/>
            <a:chExt cx="812800" cy="307563"/>
          </a:xfrm>
        </p:grpSpPr>
        <p:sp>
          <p:nvSpPr>
            <p:cNvPr name="Freeform 3" id="3"/>
            <p:cNvSpPr/>
            <p:nvPr/>
          </p:nvSpPr>
          <p:spPr>
            <a:xfrm flipH="false" flipV="false" rot="0">
              <a:off x="0" y="0"/>
              <a:ext cx="812800" cy="307563"/>
            </a:xfrm>
            <a:custGeom>
              <a:avLst/>
              <a:gdLst/>
              <a:ahLst/>
              <a:cxnLst/>
              <a:rect r="r" b="b" t="t" l="l"/>
              <a:pathLst>
                <a:path h="307563" w="812800">
                  <a:moveTo>
                    <a:pt x="127941" y="0"/>
                  </a:moveTo>
                  <a:lnTo>
                    <a:pt x="684859" y="0"/>
                  </a:lnTo>
                  <a:cubicBezTo>
                    <a:pt x="718791" y="0"/>
                    <a:pt x="751333" y="13479"/>
                    <a:pt x="775327" y="37473"/>
                  </a:cubicBezTo>
                  <a:cubicBezTo>
                    <a:pt x="799321" y="61467"/>
                    <a:pt x="812800" y="94009"/>
                    <a:pt x="812800" y="127941"/>
                  </a:cubicBezTo>
                  <a:lnTo>
                    <a:pt x="812800" y="179622"/>
                  </a:lnTo>
                  <a:cubicBezTo>
                    <a:pt x="812800" y="250282"/>
                    <a:pt x="755519" y="307563"/>
                    <a:pt x="684859" y="307563"/>
                  </a:cubicBezTo>
                  <a:lnTo>
                    <a:pt x="127941" y="307563"/>
                  </a:lnTo>
                  <a:cubicBezTo>
                    <a:pt x="94009" y="307563"/>
                    <a:pt x="61467" y="294084"/>
                    <a:pt x="37473" y="270090"/>
                  </a:cubicBezTo>
                  <a:cubicBezTo>
                    <a:pt x="13479" y="246096"/>
                    <a:pt x="0" y="213554"/>
                    <a:pt x="0" y="179622"/>
                  </a:cubicBezTo>
                  <a:lnTo>
                    <a:pt x="0" y="127941"/>
                  </a:lnTo>
                  <a:cubicBezTo>
                    <a:pt x="0" y="94009"/>
                    <a:pt x="13479" y="61467"/>
                    <a:pt x="37473" y="37473"/>
                  </a:cubicBezTo>
                  <a:cubicBezTo>
                    <a:pt x="61467" y="13479"/>
                    <a:pt x="94009" y="0"/>
                    <a:pt x="127941" y="0"/>
                  </a:cubicBezTo>
                  <a:close/>
                </a:path>
              </a:pathLst>
            </a:custGeom>
            <a:solidFill>
              <a:srgbClr val="0000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394369" y="444811"/>
            <a:ext cx="6525944" cy="1167778"/>
            <a:chOff x="0" y="0"/>
            <a:chExt cx="1718767" cy="307563"/>
          </a:xfrm>
        </p:grpSpPr>
        <p:sp>
          <p:nvSpPr>
            <p:cNvPr name="Freeform 6" id="6"/>
            <p:cNvSpPr/>
            <p:nvPr/>
          </p:nvSpPr>
          <p:spPr>
            <a:xfrm flipH="false" flipV="false" rot="0">
              <a:off x="0" y="0"/>
              <a:ext cx="1718767" cy="307563"/>
            </a:xfrm>
            <a:custGeom>
              <a:avLst/>
              <a:gdLst/>
              <a:ahLst/>
              <a:cxnLst/>
              <a:rect r="r" b="b" t="t" l="l"/>
              <a:pathLst>
                <a:path h="307563" w="1718767">
                  <a:moveTo>
                    <a:pt x="60503" y="0"/>
                  </a:moveTo>
                  <a:lnTo>
                    <a:pt x="1658264" y="0"/>
                  </a:lnTo>
                  <a:cubicBezTo>
                    <a:pt x="1674311" y="0"/>
                    <a:pt x="1689700" y="6374"/>
                    <a:pt x="1701046" y="17721"/>
                  </a:cubicBezTo>
                  <a:cubicBezTo>
                    <a:pt x="1712393" y="29067"/>
                    <a:pt x="1718767" y="44456"/>
                    <a:pt x="1718767" y="60503"/>
                  </a:cubicBezTo>
                  <a:lnTo>
                    <a:pt x="1718767" y="247060"/>
                  </a:lnTo>
                  <a:cubicBezTo>
                    <a:pt x="1718767" y="280475"/>
                    <a:pt x="1691679" y="307563"/>
                    <a:pt x="1658264" y="307563"/>
                  </a:cubicBezTo>
                  <a:lnTo>
                    <a:pt x="60503" y="307563"/>
                  </a:lnTo>
                  <a:cubicBezTo>
                    <a:pt x="44456" y="307563"/>
                    <a:pt x="29067" y="301189"/>
                    <a:pt x="17721" y="289842"/>
                  </a:cubicBezTo>
                  <a:cubicBezTo>
                    <a:pt x="6374" y="278496"/>
                    <a:pt x="0" y="263107"/>
                    <a:pt x="0" y="247060"/>
                  </a:cubicBezTo>
                  <a:lnTo>
                    <a:pt x="0" y="60503"/>
                  </a:lnTo>
                  <a:cubicBezTo>
                    <a:pt x="0" y="27088"/>
                    <a:pt x="27088" y="0"/>
                    <a:pt x="60503" y="0"/>
                  </a:cubicBez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6501">
            <a:off x="1888712" y="1019175"/>
            <a:ext cx="10073125" cy="0"/>
          </a:xfrm>
          <a:prstGeom prst="line">
            <a:avLst/>
          </a:prstGeom>
          <a:ln cap="flat" w="38100">
            <a:solidFill>
              <a:srgbClr val="000000"/>
            </a:solidFill>
            <a:prstDash val="solid"/>
            <a:headEnd type="none" len="sm" w="sm"/>
            <a:tailEnd type="none" len="sm" w="sm"/>
          </a:ln>
        </p:spPr>
      </p:sp>
      <p:sp>
        <p:nvSpPr>
          <p:cNvPr name="AutoShape 9" id="9"/>
          <p:cNvSpPr/>
          <p:nvPr/>
        </p:nvSpPr>
        <p:spPr>
          <a:xfrm rot="741680">
            <a:off x="5080605" y="4786213"/>
            <a:ext cx="2270101" cy="0"/>
          </a:xfrm>
          <a:prstGeom prst="line">
            <a:avLst/>
          </a:prstGeom>
          <a:ln cap="flat" w="38100">
            <a:solidFill>
              <a:srgbClr val="000000"/>
            </a:solidFill>
            <a:prstDash val="solid"/>
            <a:headEnd type="triangle" len="med" w="lg"/>
            <a:tailEnd type="none" len="sm" w="sm"/>
          </a:ln>
        </p:spPr>
      </p:sp>
      <p:sp>
        <p:nvSpPr>
          <p:cNvPr name="AutoShape 10" id="10"/>
          <p:cNvSpPr/>
          <p:nvPr/>
        </p:nvSpPr>
        <p:spPr>
          <a:xfrm rot="-1022222">
            <a:off x="5166514" y="7746493"/>
            <a:ext cx="2313414" cy="0"/>
          </a:xfrm>
          <a:prstGeom prst="line">
            <a:avLst/>
          </a:prstGeom>
          <a:ln cap="flat" w="38100">
            <a:solidFill>
              <a:srgbClr val="000000"/>
            </a:solidFill>
            <a:prstDash val="solid"/>
            <a:headEnd type="triangle" len="med" w="lg"/>
            <a:tailEnd type="none" len="sm" w="sm"/>
          </a:ln>
        </p:spPr>
      </p:sp>
      <p:sp>
        <p:nvSpPr>
          <p:cNvPr name="AutoShape 11" id="11"/>
          <p:cNvSpPr/>
          <p:nvPr/>
        </p:nvSpPr>
        <p:spPr>
          <a:xfrm rot="-938877">
            <a:off x="11118321" y="4618825"/>
            <a:ext cx="2263967" cy="0"/>
          </a:xfrm>
          <a:prstGeom prst="line">
            <a:avLst/>
          </a:prstGeom>
          <a:ln cap="flat" w="38100">
            <a:solidFill>
              <a:srgbClr val="000000"/>
            </a:solidFill>
            <a:prstDash val="solid"/>
            <a:headEnd type="none" len="sm" w="sm"/>
            <a:tailEnd type="triangle" len="med" w="lg"/>
          </a:ln>
        </p:spPr>
      </p:sp>
      <p:sp>
        <p:nvSpPr>
          <p:cNvPr name="AutoShape 12" id="12"/>
          <p:cNvSpPr/>
          <p:nvPr/>
        </p:nvSpPr>
        <p:spPr>
          <a:xfrm rot="1152366">
            <a:off x="10998158" y="7708393"/>
            <a:ext cx="2402777" cy="0"/>
          </a:xfrm>
          <a:prstGeom prst="line">
            <a:avLst/>
          </a:prstGeom>
          <a:ln cap="flat" w="38100">
            <a:solidFill>
              <a:srgbClr val="000000"/>
            </a:solidFill>
            <a:prstDash val="solid"/>
            <a:headEnd type="none" len="sm" w="sm"/>
            <a:tailEnd type="triangle" len="med" w="lg"/>
          </a:ln>
        </p:spPr>
      </p:sp>
      <p:grpSp>
        <p:nvGrpSpPr>
          <p:cNvPr name="Group 13" id="13"/>
          <p:cNvGrpSpPr/>
          <p:nvPr/>
        </p:nvGrpSpPr>
        <p:grpSpPr>
          <a:xfrm rot="0">
            <a:off x="727763" y="3121733"/>
            <a:ext cx="4083627" cy="3032284"/>
            <a:chOff x="0" y="0"/>
            <a:chExt cx="1075523" cy="798626"/>
          </a:xfrm>
        </p:grpSpPr>
        <p:sp>
          <p:nvSpPr>
            <p:cNvPr name="Freeform 14" id="14"/>
            <p:cNvSpPr/>
            <p:nvPr/>
          </p:nvSpPr>
          <p:spPr>
            <a:xfrm flipH="false" flipV="false" rot="0">
              <a:off x="0" y="0"/>
              <a:ext cx="1075523" cy="798626"/>
            </a:xfrm>
            <a:custGeom>
              <a:avLst/>
              <a:gdLst/>
              <a:ahLst/>
              <a:cxnLst/>
              <a:rect r="r" b="b" t="t" l="l"/>
              <a:pathLst>
                <a:path h="798626" w="1075523">
                  <a:moveTo>
                    <a:pt x="96688" y="0"/>
                  </a:moveTo>
                  <a:lnTo>
                    <a:pt x="978835" y="0"/>
                  </a:lnTo>
                  <a:cubicBezTo>
                    <a:pt x="1004478" y="0"/>
                    <a:pt x="1029071" y="10187"/>
                    <a:pt x="1047204" y="28319"/>
                  </a:cubicBezTo>
                  <a:cubicBezTo>
                    <a:pt x="1065336" y="46452"/>
                    <a:pt x="1075523" y="71045"/>
                    <a:pt x="1075523" y="96688"/>
                  </a:cubicBezTo>
                  <a:lnTo>
                    <a:pt x="1075523" y="701938"/>
                  </a:lnTo>
                  <a:cubicBezTo>
                    <a:pt x="1075523" y="755338"/>
                    <a:pt x="1032234" y="798626"/>
                    <a:pt x="978835" y="798626"/>
                  </a:cubicBezTo>
                  <a:lnTo>
                    <a:pt x="96688" y="798626"/>
                  </a:lnTo>
                  <a:cubicBezTo>
                    <a:pt x="71045" y="798626"/>
                    <a:pt x="46452" y="788440"/>
                    <a:pt x="28319" y="770307"/>
                  </a:cubicBezTo>
                  <a:cubicBezTo>
                    <a:pt x="10187" y="752174"/>
                    <a:pt x="0" y="727582"/>
                    <a:pt x="0" y="701938"/>
                  </a:cubicBezTo>
                  <a:lnTo>
                    <a:pt x="0" y="96688"/>
                  </a:lnTo>
                  <a:cubicBezTo>
                    <a:pt x="0" y="71045"/>
                    <a:pt x="10187" y="46452"/>
                    <a:pt x="28319" y="28319"/>
                  </a:cubicBezTo>
                  <a:cubicBezTo>
                    <a:pt x="46452" y="10187"/>
                    <a:pt x="71045" y="0"/>
                    <a:pt x="96688" y="0"/>
                  </a:cubicBezTo>
                  <a:close/>
                </a:path>
              </a:pathLst>
            </a:custGeom>
            <a:solidFill>
              <a:srgbClr val="FE60A4"/>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27763" y="6553600"/>
            <a:ext cx="4083627" cy="2948946"/>
            <a:chOff x="0" y="0"/>
            <a:chExt cx="1075523" cy="776677"/>
          </a:xfrm>
        </p:grpSpPr>
        <p:sp>
          <p:nvSpPr>
            <p:cNvPr name="Freeform 17" id="17"/>
            <p:cNvSpPr/>
            <p:nvPr/>
          </p:nvSpPr>
          <p:spPr>
            <a:xfrm flipH="false" flipV="false" rot="0">
              <a:off x="0" y="0"/>
              <a:ext cx="1075523" cy="776677"/>
            </a:xfrm>
            <a:custGeom>
              <a:avLst/>
              <a:gdLst/>
              <a:ahLst/>
              <a:cxnLst/>
              <a:rect r="r" b="b" t="t" l="l"/>
              <a:pathLst>
                <a:path h="776677" w="1075523">
                  <a:moveTo>
                    <a:pt x="96688" y="0"/>
                  </a:moveTo>
                  <a:lnTo>
                    <a:pt x="978835" y="0"/>
                  </a:lnTo>
                  <a:cubicBezTo>
                    <a:pt x="1004478" y="0"/>
                    <a:pt x="1029071" y="10187"/>
                    <a:pt x="1047204" y="28319"/>
                  </a:cubicBezTo>
                  <a:cubicBezTo>
                    <a:pt x="1065336" y="46452"/>
                    <a:pt x="1075523" y="71045"/>
                    <a:pt x="1075523" y="96688"/>
                  </a:cubicBezTo>
                  <a:lnTo>
                    <a:pt x="1075523" y="679989"/>
                  </a:lnTo>
                  <a:cubicBezTo>
                    <a:pt x="1075523" y="705632"/>
                    <a:pt x="1065336" y="730225"/>
                    <a:pt x="1047204" y="748358"/>
                  </a:cubicBezTo>
                  <a:cubicBezTo>
                    <a:pt x="1029071" y="766491"/>
                    <a:pt x="1004478" y="776677"/>
                    <a:pt x="978835" y="776677"/>
                  </a:cubicBezTo>
                  <a:lnTo>
                    <a:pt x="96688" y="776677"/>
                  </a:lnTo>
                  <a:cubicBezTo>
                    <a:pt x="71045" y="776677"/>
                    <a:pt x="46452" y="766491"/>
                    <a:pt x="28319" y="748358"/>
                  </a:cubicBezTo>
                  <a:cubicBezTo>
                    <a:pt x="10187" y="730225"/>
                    <a:pt x="0" y="705632"/>
                    <a:pt x="0" y="679989"/>
                  </a:cubicBezTo>
                  <a:lnTo>
                    <a:pt x="0" y="96688"/>
                  </a:lnTo>
                  <a:cubicBezTo>
                    <a:pt x="0" y="71045"/>
                    <a:pt x="10187" y="46452"/>
                    <a:pt x="28319" y="28319"/>
                  </a:cubicBezTo>
                  <a:cubicBezTo>
                    <a:pt x="46452" y="10187"/>
                    <a:pt x="71045" y="0"/>
                    <a:pt x="96688" y="0"/>
                  </a:cubicBezTo>
                  <a:close/>
                </a:path>
              </a:pathLst>
            </a:custGeom>
            <a:solidFill>
              <a:srgbClr val="1D95D1"/>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640748" y="2978751"/>
            <a:ext cx="4074194" cy="3056135"/>
            <a:chOff x="0" y="0"/>
            <a:chExt cx="1073039" cy="804908"/>
          </a:xfrm>
        </p:grpSpPr>
        <p:sp>
          <p:nvSpPr>
            <p:cNvPr name="Freeform 20" id="20"/>
            <p:cNvSpPr/>
            <p:nvPr/>
          </p:nvSpPr>
          <p:spPr>
            <a:xfrm flipH="false" flipV="false" rot="0">
              <a:off x="0" y="0"/>
              <a:ext cx="1073039" cy="804908"/>
            </a:xfrm>
            <a:custGeom>
              <a:avLst/>
              <a:gdLst/>
              <a:ahLst/>
              <a:cxnLst/>
              <a:rect r="r" b="b" t="t" l="l"/>
              <a:pathLst>
                <a:path h="804908" w="1073039">
                  <a:moveTo>
                    <a:pt x="96912" y="0"/>
                  </a:moveTo>
                  <a:lnTo>
                    <a:pt x="976127" y="0"/>
                  </a:lnTo>
                  <a:cubicBezTo>
                    <a:pt x="1001829" y="0"/>
                    <a:pt x="1026479" y="10210"/>
                    <a:pt x="1044654" y="28385"/>
                  </a:cubicBezTo>
                  <a:cubicBezTo>
                    <a:pt x="1062828" y="46559"/>
                    <a:pt x="1073039" y="71209"/>
                    <a:pt x="1073039" y="96912"/>
                  </a:cubicBezTo>
                  <a:lnTo>
                    <a:pt x="1073039" y="707996"/>
                  </a:lnTo>
                  <a:cubicBezTo>
                    <a:pt x="1073039" y="761519"/>
                    <a:pt x="1029650" y="804908"/>
                    <a:pt x="976127" y="804908"/>
                  </a:cubicBezTo>
                  <a:lnTo>
                    <a:pt x="96912" y="804908"/>
                  </a:lnTo>
                  <a:cubicBezTo>
                    <a:pt x="43389" y="804908"/>
                    <a:pt x="0" y="761519"/>
                    <a:pt x="0" y="707996"/>
                  </a:cubicBezTo>
                  <a:lnTo>
                    <a:pt x="0" y="96912"/>
                  </a:lnTo>
                  <a:cubicBezTo>
                    <a:pt x="0" y="43389"/>
                    <a:pt x="43389" y="0"/>
                    <a:pt x="96912" y="0"/>
                  </a:cubicBezTo>
                  <a:close/>
                </a:path>
              </a:pathLst>
            </a:custGeom>
            <a:solidFill>
              <a:srgbClr val="FEC934"/>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3656892" y="6339687"/>
            <a:ext cx="4058050" cy="2918613"/>
            <a:chOff x="0" y="0"/>
            <a:chExt cx="1068787" cy="768688"/>
          </a:xfrm>
        </p:grpSpPr>
        <p:sp>
          <p:nvSpPr>
            <p:cNvPr name="Freeform 23" id="23"/>
            <p:cNvSpPr/>
            <p:nvPr/>
          </p:nvSpPr>
          <p:spPr>
            <a:xfrm flipH="false" flipV="false" rot="0">
              <a:off x="0" y="0"/>
              <a:ext cx="1068787" cy="768688"/>
            </a:xfrm>
            <a:custGeom>
              <a:avLst/>
              <a:gdLst/>
              <a:ahLst/>
              <a:cxnLst/>
              <a:rect r="r" b="b" t="t" l="l"/>
              <a:pathLst>
                <a:path h="768688" w="1068787">
                  <a:moveTo>
                    <a:pt x="97297" y="0"/>
                  </a:moveTo>
                  <a:lnTo>
                    <a:pt x="971489" y="0"/>
                  </a:lnTo>
                  <a:cubicBezTo>
                    <a:pt x="997294" y="0"/>
                    <a:pt x="1022042" y="10251"/>
                    <a:pt x="1040289" y="28498"/>
                  </a:cubicBezTo>
                  <a:cubicBezTo>
                    <a:pt x="1058536" y="46745"/>
                    <a:pt x="1068787" y="71493"/>
                    <a:pt x="1068787" y="97297"/>
                  </a:cubicBezTo>
                  <a:lnTo>
                    <a:pt x="1068787" y="671391"/>
                  </a:lnTo>
                  <a:cubicBezTo>
                    <a:pt x="1068787" y="697196"/>
                    <a:pt x="1058536" y="721944"/>
                    <a:pt x="1040289" y="740190"/>
                  </a:cubicBezTo>
                  <a:cubicBezTo>
                    <a:pt x="1022042" y="758437"/>
                    <a:pt x="997294" y="768688"/>
                    <a:pt x="971489" y="768688"/>
                  </a:cubicBezTo>
                  <a:lnTo>
                    <a:pt x="97297" y="768688"/>
                  </a:lnTo>
                  <a:cubicBezTo>
                    <a:pt x="71493" y="768688"/>
                    <a:pt x="46745" y="758437"/>
                    <a:pt x="28498" y="740190"/>
                  </a:cubicBezTo>
                  <a:cubicBezTo>
                    <a:pt x="10251" y="721944"/>
                    <a:pt x="0" y="697196"/>
                    <a:pt x="0" y="671391"/>
                  </a:cubicBezTo>
                  <a:lnTo>
                    <a:pt x="0" y="97297"/>
                  </a:lnTo>
                  <a:cubicBezTo>
                    <a:pt x="0" y="71493"/>
                    <a:pt x="10251" y="46745"/>
                    <a:pt x="28498" y="28498"/>
                  </a:cubicBezTo>
                  <a:cubicBezTo>
                    <a:pt x="46745" y="10251"/>
                    <a:pt x="71493" y="0"/>
                    <a:pt x="97297" y="0"/>
                  </a:cubicBezTo>
                  <a:close/>
                </a:path>
              </a:pathLst>
            </a:custGeom>
            <a:solidFill>
              <a:srgbClr val="86F165"/>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6835871" y="3590839"/>
            <a:ext cx="4616258" cy="4584089"/>
          </a:xfrm>
          <a:custGeom>
            <a:avLst/>
            <a:gdLst/>
            <a:ahLst/>
            <a:cxnLst/>
            <a:rect r="r" b="b" t="t" l="l"/>
            <a:pathLst>
              <a:path h="4584089" w="4616258">
                <a:moveTo>
                  <a:pt x="0" y="0"/>
                </a:moveTo>
                <a:lnTo>
                  <a:pt x="4616258" y="0"/>
                </a:lnTo>
                <a:lnTo>
                  <a:pt x="4616258" y="4584089"/>
                </a:lnTo>
                <a:lnTo>
                  <a:pt x="0" y="4584089"/>
                </a:lnTo>
                <a:lnTo>
                  <a:pt x="0" y="0"/>
                </a:lnTo>
                <a:close/>
              </a:path>
            </a:pathLst>
          </a:custGeom>
          <a:blipFill>
            <a:blip r:embed="rId2"/>
            <a:stretch>
              <a:fillRect l="0" t="0" r="0" b="0"/>
            </a:stretch>
          </a:blipFill>
        </p:spPr>
      </p:sp>
      <p:sp>
        <p:nvSpPr>
          <p:cNvPr name="TextBox 26" id="26"/>
          <p:cNvSpPr txBox="true"/>
          <p:nvPr/>
        </p:nvSpPr>
        <p:spPr>
          <a:xfrm rot="0">
            <a:off x="1913431" y="1144085"/>
            <a:ext cx="10110557" cy="1219421"/>
          </a:xfrm>
          <a:prstGeom prst="rect">
            <a:avLst/>
          </a:prstGeom>
        </p:spPr>
        <p:txBody>
          <a:bodyPr anchor="t" rtlCol="false" tIns="0" lIns="0" bIns="0" rIns="0">
            <a:spAutoFit/>
          </a:bodyPr>
          <a:lstStyle/>
          <a:p>
            <a:pPr>
              <a:lnSpc>
                <a:spcPts val="9962"/>
              </a:lnSpc>
            </a:pPr>
            <a:r>
              <a:rPr lang="en-US" sz="7116">
                <a:solidFill>
                  <a:srgbClr val="000000"/>
                </a:solidFill>
                <a:latin typeface="Playfair Display Bold"/>
              </a:rPr>
              <a:t>SWOT ANALYSIS</a:t>
            </a:r>
          </a:p>
        </p:txBody>
      </p:sp>
      <p:sp>
        <p:nvSpPr>
          <p:cNvPr name="TextBox 27" id="27"/>
          <p:cNvSpPr txBox="true"/>
          <p:nvPr/>
        </p:nvSpPr>
        <p:spPr>
          <a:xfrm rot="0">
            <a:off x="12770406" y="646726"/>
            <a:ext cx="5517594" cy="640234"/>
          </a:xfrm>
          <a:prstGeom prst="rect">
            <a:avLst/>
          </a:prstGeom>
        </p:spPr>
        <p:txBody>
          <a:bodyPr anchor="t" rtlCol="false" tIns="0" lIns="0" bIns="0" rIns="0">
            <a:spAutoFit/>
          </a:bodyPr>
          <a:lstStyle/>
          <a:p>
            <a:pPr>
              <a:lnSpc>
                <a:spcPts val="5136"/>
              </a:lnSpc>
            </a:pPr>
            <a:r>
              <a:rPr lang="en-US" sz="3668">
                <a:solidFill>
                  <a:srgbClr val="FFFFFF"/>
                </a:solidFill>
                <a:latin typeface="Maven Pro"/>
              </a:rPr>
              <a:t>UNIQUE SELLING POINTS</a:t>
            </a:r>
          </a:p>
        </p:txBody>
      </p:sp>
      <p:sp>
        <p:nvSpPr>
          <p:cNvPr name="TextBox 28" id="28"/>
          <p:cNvSpPr txBox="true"/>
          <p:nvPr/>
        </p:nvSpPr>
        <p:spPr>
          <a:xfrm rot="0">
            <a:off x="908155" y="3159365"/>
            <a:ext cx="3587237" cy="869623"/>
          </a:xfrm>
          <a:prstGeom prst="rect">
            <a:avLst/>
          </a:prstGeom>
        </p:spPr>
        <p:txBody>
          <a:bodyPr anchor="t" rtlCol="false" tIns="0" lIns="0" bIns="0" rIns="0">
            <a:spAutoFit/>
          </a:bodyPr>
          <a:lstStyle/>
          <a:p>
            <a:pPr algn="ctr">
              <a:lnSpc>
                <a:spcPts val="3518"/>
              </a:lnSpc>
            </a:pPr>
            <a:r>
              <a:rPr lang="en-US" sz="2512">
                <a:solidFill>
                  <a:srgbClr val="000000"/>
                </a:solidFill>
                <a:latin typeface="Maven Pro Bold"/>
              </a:rPr>
              <a:t>SUPPORT OF LOCAL BUSINESSES</a:t>
            </a:r>
          </a:p>
        </p:txBody>
      </p:sp>
      <p:sp>
        <p:nvSpPr>
          <p:cNvPr name="TextBox 29" id="29"/>
          <p:cNvSpPr txBox="true"/>
          <p:nvPr/>
        </p:nvSpPr>
        <p:spPr>
          <a:xfrm rot="0">
            <a:off x="981075" y="6667900"/>
            <a:ext cx="3587237" cy="447983"/>
          </a:xfrm>
          <a:prstGeom prst="rect">
            <a:avLst/>
          </a:prstGeom>
        </p:spPr>
        <p:txBody>
          <a:bodyPr anchor="t" rtlCol="false" tIns="0" lIns="0" bIns="0" rIns="0">
            <a:spAutoFit/>
          </a:bodyPr>
          <a:lstStyle/>
          <a:p>
            <a:pPr algn="ctr">
              <a:lnSpc>
                <a:spcPts val="3658"/>
              </a:lnSpc>
            </a:pPr>
            <a:r>
              <a:rPr lang="en-US" sz="2612">
                <a:solidFill>
                  <a:srgbClr val="000000"/>
                </a:solidFill>
                <a:latin typeface="Maven Pro Bold"/>
              </a:rPr>
              <a:t>OFFERS &amp; DEALS</a:t>
            </a:r>
          </a:p>
        </p:txBody>
      </p:sp>
      <p:sp>
        <p:nvSpPr>
          <p:cNvPr name="TextBox 30" id="30"/>
          <p:cNvSpPr txBox="true"/>
          <p:nvPr/>
        </p:nvSpPr>
        <p:spPr>
          <a:xfrm rot="0">
            <a:off x="13774595" y="3159365"/>
            <a:ext cx="3822643" cy="431473"/>
          </a:xfrm>
          <a:prstGeom prst="rect">
            <a:avLst/>
          </a:prstGeom>
        </p:spPr>
        <p:txBody>
          <a:bodyPr anchor="t" rtlCol="false" tIns="0" lIns="0" bIns="0" rIns="0">
            <a:spAutoFit/>
          </a:bodyPr>
          <a:lstStyle/>
          <a:p>
            <a:pPr algn="ctr">
              <a:lnSpc>
                <a:spcPts val="3518"/>
              </a:lnSpc>
            </a:pPr>
            <a:r>
              <a:rPr lang="en-US" sz="2512">
                <a:solidFill>
                  <a:srgbClr val="000000"/>
                </a:solidFill>
                <a:latin typeface="Maven Pro Bold"/>
              </a:rPr>
              <a:t>WANTS OF CUSTOMERS</a:t>
            </a:r>
          </a:p>
        </p:txBody>
      </p:sp>
      <p:sp>
        <p:nvSpPr>
          <p:cNvPr name="TextBox 31" id="31"/>
          <p:cNvSpPr txBox="true"/>
          <p:nvPr/>
        </p:nvSpPr>
        <p:spPr>
          <a:xfrm rot="0">
            <a:off x="13842820" y="6438529"/>
            <a:ext cx="3587237" cy="431473"/>
          </a:xfrm>
          <a:prstGeom prst="rect">
            <a:avLst/>
          </a:prstGeom>
        </p:spPr>
        <p:txBody>
          <a:bodyPr anchor="t" rtlCol="false" tIns="0" lIns="0" bIns="0" rIns="0">
            <a:spAutoFit/>
          </a:bodyPr>
          <a:lstStyle/>
          <a:p>
            <a:pPr algn="ctr">
              <a:lnSpc>
                <a:spcPts val="3518"/>
              </a:lnSpc>
            </a:pPr>
            <a:r>
              <a:rPr lang="en-US" sz="2512">
                <a:solidFill>
                  <a:srgbClr val="000000"/>
                </a:solidFill>
                <a:latin typeface="Maven Pro Bold"/>
              </a:rPr>
              <a:t>TRANSPARENCY</a:t>
            </a:r>
          </a:p>
        </p:txBody>
      </p:sp>
      <p:sp>
        <p:nvSpPr>
          <p:cNvPr name="TextBox 32" id="32"/>
          <p:cNvSpPr txBox="true"/>
          <p:nvPr/>
        </p:nvSpPr>
        <p:spPr>
          <a:xfrm rot="0">
            <a:off x="1075196" y="4210266"/>
            <a:ext cx="3493116" cy="1516033"/>
          </a:xfrm>
          <a:prstGeom prst="rect">
            <a:avLst/>
          </a:prstGeom>
        </p:spPr>
        <p:txBody>
          <a:bodyPr anchor="t" rtlCol="false" tIns="0" lIns="0" bIns="0" rIns="0">
            <a:spAutoFit/>
          </a:bodyPr>
          <a:lstStyle/>
          <a:p>
            <a:pPr algn="just">
              <a:lnSpc>
                <a:spcPts val="3064"/>
              </a:lnSpc>
            </a:pPr>
            <a:r>
              <a:rPr lang="en-US" sz="2188">
                <a:solidFill>
                  <a:srgbClr val="000000"/>
                </a:solidFill>
                <a:latin typeface="Maven Pro"/>
              </a:rPr>
              <a:t>Showcasing local stores and their offerings, helping small businesses gain more visibility and customers.</a:t>
            </a:r>
          </a:p>
        </p:txBody>
      </p:sp>
      <p:sp>
        <p:nvSpPr>
          <p:cNvPr name="TextBox 33" id="33"/>
          <p:cNvSpPr txBox="true"/>
          <p:nvPr/>
        </p:nvSpPr>
        <p:spPr>
          <a:xfrm rot="0">
            <a:off x="1053995" y="7221891"/>
            <a:ext cx="3441397" cy="2245668"/>
          </a:xfrm>
          <a:prstGeom prst="rect">
            <a:avLst/>
          </a:prstGeom>
        </p:spPr>
        <p:txBody>
          <a:bodyPr anchor="t" rtlCol="false" tIns="0" lIns="0" bIns="0" rIns="0">
            <a:spAutoFit/>
          </a:bodyPr>
          <a:lstStyle/>
          <a:p>
            <a:pPr algn="ctr">
              <a:lnSpc>
                <a:spcPts val="3098"/>
              </a:lnSpc>
            </a:pPr>
            <a:r>
              <a:rPr lang="en-US" sz="2212">
                <a:solidFill>
                  <a:srgbClr val="000000"/>
                </a:solidFill>
                <a:latin typeface="Maven Pro"/>
              </a:rPr>
              <a:t>Finding the best deals and discounts available in their area, helping them save money on their grocery and vegetable purchases.</a:t>
            </a:r>
          </a:p>
          <a:p>
            <a:pPr algn="ctr">
              <a:lnSpc>
                <a:spcPts val="2398"/>
              </a:lnSpc>
            </a:pPr>
          </a:p>
        </p:txBody>
      </p:sp>
      <p:sp>
        <p:nvSpPr>
          <p:cNvPr name="TextBox 34" id="34"/>
          <p:cNvSpPr txBox="true"/>
          <p:nvPr/>
        </p:nvSpPr>
        <p:spPr>
          <a:xfrm rot="0">
            <a:off x="13988660" y="3736823"/>
            <a:ext cx="3409882" cy="1944043"/>
          </a:xfrm>
          <a:prstGeom prst="rect">
            <a:avLst/>
          </a:prstGeom>
        </p:spPr>
        <p:txBody>
          <a:bodyPr anchor="t" rtlCol="false" tIns="0" lIns="0" bIns="0" rIns="0">
            <a:spAutoFit/>
          </a:bodyPr>
          <a:lstStyle/>
          <a:p>
            <a:pPr algn="ctr">
              <a:lnSpc>
                <a:spcPts val="3098"/>
              </a:lnSpc>
            </a:pPr>
            <a:r>
              <a:rPr lang="en-US" sz="2212">
                <a:solidFill>
                  <a:srgbClr val="000000"/>
                </a:solidFill>
                <a:latin typeface="Maven Pro"/>
              </a:rPr>
              <a:t>Real-time Updates, Accurate Information, Reminders about everyday deals, Reliability and proper service.</a:t>
            </a:r>
          </a:p>
        </p:txBody>
      </p:sp>
      <p:sp>
        <p:nvSpPr>
          <p:cNvPr name="TextBox 35" id="35"/>
          <p:cNvSpPr txBox="true"/>
          <p:nvPr/>
        </p:nvSpPr>
        <p:spPr>
          <a:xfrm rot="0">
            <a:off x="13988660" y="6923732"/>
            <a:ext cx="3441397" cy="2222808"/>
          </a:xfrm>
          <a:prstGeom prst="rect">
            <a:avLst/>
          </a:prstGeom>
        </p:spPr>
        <p:txBody>
          <a:bodyPr anchor="t" rtlCol="false" tIns="0" lIns="0" bIns="0" rIns="0">
            <a:spAutoFit/>
          </a:bodyPr>
          <a:lstStyle/>
          <a:p>
            <a:pPr algn="ctr">
              <a:lnSpc>
                <a:spcPts val="2958"/>
              </a:lnSpc>
            </a:pPr>
            <a:r>
              <a:rPr lang="en-US" sz="2112">
                <a:solidFill>
                  <a:srgbClr val="000000"/>
                </a:solidFill>
                <a:latin typeface="Maven Pro"/>
              </a:rPr>
              <a:t>Displaying prices from different stores, allowing users to make well-informed purchasing decisions based on their budget and preferences.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63" y="5019"/>
            <a:ext cx="18279075" cy="5138481"/>
          </a:xfrm>
          <a:custGeom>
            <a:avLst/>
            <a:gdLst/>
            <a:ahLst/>
            <a:cxnLst/>
            <a:rect r="r" b="b" t="t" l="l"/>
            <a:pathLst>
              <a:path h="5138481" w="18279075">
                <a:moveTo>
                  <a:pt x="0" y="0"/>
                </a:moveTo>
                <a:lnTo>
                  <a:pt x="18279074" y="0"/>
                </a:lnTo>
                <a:lnTo>
                  <a:pt x="18279074" y="5138481"/>
                </a:lnTo>
                <a:lnTo>
                  <a:pt x="0" y="5138481"/>
                </a:lnTo>
                <a:lnTo>
                  <a:pt x="0" y="0"/>
                </a:lnTo>
                <a:close/>
              </a:path>
            </a:pathLst>
          </a:custGeom>
          <a:blipFill>
            <a:blip r:embed="rId2"/>
            <a:stretch>
              <a:fillRect l="0" t="-89199" r="0" b="-47953"/>
            </a:stretch>
          </a:blipFill>
        </p:spPr>
      </p:sp>
      <p:grpSp>
        <p:nvGrpSpPr>
          <p:cNvPr name="Group 3" id="3"/>
          <p:cNvGrpSpPr/>
          <p:nvPr/>
        </p:nvGrpSpPr>
        <p:grpSpPr>
          <a:xfrm rot="0">
            <a:off x="4463" y="5019"/>
            <a:ext cx="18279075" cy="5138481"/>
            <a:chOff x="0" y="0"/>
            <a:chExt cx="3404132" cy="956945"/>
          </a:xfrm>
        </p:grpSpPr>
        <p:sp>
          <p:nvSpPr>
            <p:cNvPr name="Freeform 4" id="4"/>
            <p:cNvSpPr/>
            <p:nvPr/>
          </p:nvSpPr>
          <p:spPr>
            <a:xfrm flipH="false" flipV="false" rot="0">
              <a:off x="0" y="0"/>
              <a:ext cx="3404133" cy="956945"/>
            </a:xfrm>
            <a:custGeom>
              <a:avLst/>
              <a:gdLst/>
              <a:ahLst/>
              <a:cxnLst/>
              <a:rect r="r" b="b" t="t" l="l"/>
              <a:pathLst>
                <a:path h="956945" w="3404133">
                  <a:moveTo>
                    <a:pt x="0" y="0"/>
                  </a:moveTo>
                  <a:lnTo>
                    <a:pt x="3404133" y="0"/>
                  </a:lnTo>
                  <a:lnTo>
                    <a:pt x="3404133" y="956945"/>
                  </a:lnTo>
                  <a:lnTo>
                    <a:pt x="0" y="956945"/>
                  </a:lnTo>
                  <a:close/>
                </a:path>
              </a:pathLst>
            </a:custGeom>
            <a:solidFill>
              <a:srgbClr val="2D5540">
                <a:alpha val="74902"/>
              </a:srgbClr>
            </a:solidFill>
          </p:spPr>
        </p:sp>
      </p:grpSp>
      <p:sp>
        <p:nvSpPr>
          <p:cNvPr name="TextBox 5" id="5"/>
          <p:cNvSpPr txBox="true"/>
          <p:nvPr/>
        </p:nvSpPr>
        <p:spPr>
          <a:xfrm rot="0">
            <a:off x="5644104" y="1944194"/>
            <a:ext cx="7220023" cy="1269657"/>
          </a:xfrm>
          <a:prstGeom prst="rect">
            <a:avLst/>
          </a:prstGeom>
        </p:spPr>
        <p:txBody>
          <a:bodyPr anchor="t" rtlCol="false" tIns="0" lIns="0" bIns="0" rIns="0">
            <a:spAutoFit/>
          </a:bodyPr>
          <a:lstStyle/>
          <a:p>
            <a:pPr algn="ctr">
              <a:lnSpc>
                <a:spcPts val="10059"/>
              </a:lnSpc>
            </a:pPr>
            <a:r>
              <a:rPr lang="en-US" sz="8452">
                <a:solidFill>
                  <a:srgbClr val="FFFFFF"/>
                </a:solidFill>
                <a:latin typeface="Playfair Display Bold"/>
              </a:rPr>
              <a:t>CONCLUSION</a:t>
            </a:r>
          </a:p>
        </p:txBody>
      </p:sp>
      <p:sp>
        <p:nvSpPr>
          <p:cNvPr name="TextBox 6" id="6"/>
          <p:cNvSpPr txBox="true"/>
          <p:nvPr/>
        </p:nvSpPr>
        <p:spPr>
          <a:xfrm rot="0">
            <a:off x="1248932" y="5461480"/>
            <a:ext cx="16010368" cy="4324873"/>
          </a:xfrm>
          <a:prstGeom prst="rect">
            <a:avLst/>
          </a:prstGeom>
        </p:spPr>
        <p:txBody>
          <a:bodyPr anchor="t" rtlCol="false" tIns="0" lIns="0" bIns="0" rIns="0">
            <a:spAutoFit/>
          </a:bodyPr>
          <a:lstStyle/>
          <a:p>
            <a:pPr algn="just">
              <a:lnSpc>
                <a:spcPts val="4293"/>
              </a:lnSpc>
            </a:pPr>
            <a:r>
              <a:rPr lang="en-US" sz="2940">
                <a:solidFill>
                  <a:srgbClr val="000000"/>
                </a:solidFill>
                <a:latin typeface="Poppins"/>
              </a:rPr>
              <a:t>In conclusion, the grocery comparison and delivery app serves as a valuable tool for modern consumers. It empowers users to easily compare prices across different platforms, enabling them to find the best deals and potentially save money on their grocery purchases. By incorporating information from both online apps and nearby local markets, the app caters to a wide range of shopping preferences. The added benefit of grocery delivery enhances convenience, saving users time and effort. Overall, the app streamlines the shopping experience, promotes smart spending, and aligns with the evolving trends of digital convenience in retail.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DAFraHTJQrc</dc:identifier>
  <dcterms:modified xsi:type="dcterms:W3CDTF">2011-08-01T06:04:30Z</dcterms:modified>
  <cp:revision>1</cp:revision>
  <dc:title>Organo</dc:title>
</cp:coreProperties>
</file>